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72" r:id="rId5"/>
    <p:sldId id="268" r:id="rId6"/>
    <p:sldId id="261" r:id="rId7"/>
    <p:sldId id="262" r:id="rId8"/>
    <p:sldId id="277" r:id="rId9"/>
    <p:sldId id="276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75" r:id="rId21"/>
    <p:sldId id="290" r:id="rId22"/>
    <p:sldId id="288" r:id="rId23"/>
    <p:sldId id="305" r:id="rId24"/>
    <p:sldId id="312" r:id="rId25"/>
    <p:sldId id="291" r:id="rId26"/>
    <p:sldId id="306" r:id="rId27"/>
    <p:sldId id="307" r:id="rId28"/>
    <p:sldId id="311" r:id="rId29"/>
    <p:sldId id="292" r:id="rId30"/>
    <p:sldId id="308" r:id="rId31"/>
    <p:sldId id="313" r:id="rId32"/>
    <p:sldId id="303" r:id="rId33"/>
    <p:sldId id="309" r:id="rId34"/>
    <p:sldId id="314" r:id="rId35"/>
    <p:sldId id="293" r:id="rId36"/>
    <p:sldId id="310" r:id="rId37"/>
    <p:sldId id="294" r:id="rId38"/>
    <p:sldId id="295" r:id="rId39"/>
    <p:sldId id="296" r:id="rId40"/>
    <p:sldId id="297" r:id="rId41"/>
    <p:sldId id="304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D2794-A283-425A-A7BB-5FA2EB08E55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ACD733D-3727-4A42-8312-F77722ED3D67}">
      <dgm:prSet phldrT="[Text]" phldr="0" custT="1"/>
      <dgm:spPr/>
      <dgm:t>
        <a:bodyPr rtlCol="0"/>
        <a:lstStyle/>
        <a:p>
          <a:pPr rtl="0">
            <a:buNone/>
          </a:pPr>
          <a:r>
            <a:rPr lang="en-US" altLang="zh-CN" sz="2000" b="1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Letian</a:t>
          </a: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Yang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8170684-AED9-490D-B563-25893A9822CA}" type="parTrans" cxnId="{6D699070-5D59-4F4D-AF74-62590C453BE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342B59-B5FC-4746-96D8-095EA821D3BC}" type="sibTrans" cxnId="{6D699070-5D59-4F4D-AF74-62590C453BE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F1BF99E-FA1C-48D8-AE2C-E7F9EF695AA1}">
      <dgm:prSet phldrT="[Text]" phldr="0" custT="1"/>
      <dgm:spPr/>
      <dgm:t>
        <a:bodyPr rtlCol="0"/>
        <a:lstStyle/>
        <a:p>
          <a:pPr rtl="0">
            <a:buNone/>
          </a:pP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Hanze Li</a:t>
          </a: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280DD54-7786-4518-AEE4-46545A0E5B1A}" type="parTrans" cxnId="{FC0D70D5-D92D-4505-BD8E-CCACFF2508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83C2210-42DE-4ABC-8141-5E2BEA963730}" type="sibTrans" cxnId="{FC0D70D5-D92D-4505-BD8E-CCACFF2508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56671C2-D884-4E1D-9FB5-E918AFACF046}">
      <dgm:prSet phldrT="[Text]" phldr="0" custT="1"/>
      <dgm:spPr/>
      <dgm:t>
        <a:bodyPr rtlCol="0"/>
        <a:lstStyle/>
        <a:p>
          <a:pPr rtl="0">
            <a:buNone/>
          </a:pP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A8FD0B0-F62B-41CD-B72F-EF1DB25B15AB}" type="parTrans" cxnId="{E4259655-311C-4064-9C87-263F317E07D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21509E-20F6-4FC7-869E-D724C0763DBA}" type="sibTrans" cxnId="{E4259655-311C-4064-9C87-263F317E07D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B593B98-4593-48F9-8FBB-A20076D70C48}">
      <dgm:prSet phldrT="[Text]" phldr="0"/>
      <dgm:spPr/>
      <dgm:t>
        <a:bodyPr rtlCol="0"/>
        <a:lstStyle/>
        <a:p>
          <a:pPr rtl="0">
            <a:buNone/>
          </a:pPr>
          <a:endParaRPr lang="zh-CN" altLang="en-US" sz="19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77A583-1AF0-4EF3-B1F4-3B8D30157BE7}" type="parTrans" cxnId="{BAD61578-7EBB-4ECC-8001-CDA4CFA75B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C415E78-7C4D-4B69-A48D-4A380724C883}" type="sibTrans" cxnId="{BAD61578-7EBB-4ECC-8001-CDA4CFA75BE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3F42F6-F945-4846-8345-1BDDAFE61BCA}">
      <dgm:prSet phldrT="[Text]" phldr="0" custT="1"/>
      <dgm:spPr/>
      <dgm:t>
        <a:bodyPr rtlCol="0"/>
        <a:lstStyle/>
        <a:p>
          <a:pPr rtl="0">
            <a:buNone/>
          </a:pPr>
          <a:endParaRPr lang="zh-CN" altLang="en-US" sz="1800" b="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7685A0A-E19C-471D-AD16-B6050A03273E}" type="parTrans" cxnId="{B0581166-039B-4EE4-8590-BE4C518C634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AD86664-0FE9-42E8-ACC9-CC3BE2B7AA8C}" type="sibTrans" cxnId="{B0581166-039B-4EE4-8590-BE4C518C634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1F791A-FCA4-4828-9EEA-2F36A113AEF0}">
      <dgm:prSet phldrT="[Text]" phldr="0" custT="1"/>
      <dgm:spPr/>
      <dgm:t>
        <a:bodyPr rtlCol="0"/>
        <a:lstStyle/>
        <a:p>
          <a:pPr rtl="0">
            <a:buNone/>
          </a:pPr>
          <a:endParaRPr lang="zh-CN" altLang="en-US" sz="2000" b="1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CBCE781-E5DF-4F93-82DC-A637EEA04DD6}" type="parTrans" cxnId="{04741851-6181-4E4A-B67E-8F21BD38C40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DC55267-462C-4482-AD88-011B05A2515D}" type="sibTrans" cxnId="{04741851-6181-4E4A-B67E-8F21BD38C40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590A166-CE86-4967-B08D-AC90E7F5972A}">
      <dgm:prSet phldrT="[Text]" phldr="0" custT="1"/>
      <dgm:spPr/>
      <dgm:t>
        <a:bodyPr rtlCol="0"/>
        <a:lstStyle/>
        <a:p>
          <a:pPr rtl="0">
            <a:buNone/>
          </a:pPr>
          <a:r>
            <a:rPr lang="en-US" altLang="zh-CN" sz="2000" b="1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Wenqiao</a:t>
          </a:r>
          <a:r>
            <a:rPr lang="en-US" altLang="zh-CN" sz="2000" b="1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Qin</a:t>
          </a:r>
        </a:p>
      </dgm:t>
    </dgm:pt>
    <dgm:pt modelId="{C3B163FF-C474-4D09-892F-58CF25FC4DA8}" type="sibTrans" cxnId="{EF1869BC-1CCB-4002-B51D-E44DD38E42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5B2836E-F3D5-4B03-B4CF-361F558EDB9A}" type="parTrans" cxnId="{EF1869BC-1CCB-4002-B51D-E44DD38E424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6DB06BF-0BF3-480F-AA37-65894CA16F62}" type="pres">
      <dgm:prSet presAssocID="{30CD2794-A283-425A-A7BB-5FA2EB08E55B}" presName="Name0" presStyleCnt="0">
        <dgm:presLayoutVars>
          <dgm:dir/>
          <dgm:resizeHandles val="exact"/>
        </dgm:presLayoutVars>
      </dgm:prSet>
      <dgm:spPr/>
    </dgm:pt>
    <dgm:pt modelId="{627DD0E9-E596-40B6-B4DC-EBBAF05BBAB5}" type="pres">
      <dgm:prSet presAssocID="{F590A166-CE86-4967-B08D-AC90E7F5972A}" presName="compNode" presStyleCnt="0"/>
      <dgm:spPr/>
    </dgm:pt>
    <dgm:pt modelId="{1C2CFDC4-2E56-4AF8-A80C-BEC8E816B90B}" type="pres">
      <dgm:prSet presAssocID="{F590A166-CE86-4967-B08D-AC90E7F5972A}" presName="pictRect" presStyleLbl="node1" presStyleIdx="0" presStyleCnt="4" custFlipVert="1" custScaleX="39190" custScaleY="27987" custLinFactNeighborX="-25520" custLinFactNeighborY="-6212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noFill/>
        <a:ln>
          <a:noFill/>
        </a:ln>
      </dgm:spPr>
    </dgm:pt>
    <dgm:pt modelId="{FB5DF9E4-7057-4D1B-BA32-A9D098907234}" type="pres">
      <dgm:prSet presAssocID="{F590A166-CE86-4967-B08D-AC90E7F5972A}" presName="textRect" presStyleLbl="revTx" presStyleIdx="0" presStyleCnt="4" custLinFactY="-55503" custLinFactNeighborX="3889" custLinFactNeighborY="-100000">
        <dgm:presLayoutVars>
          <dgm:bulletEnabled val="1"/>
        </dgm:presLayoutVars>
      </dgm:prSet>
      <dgm:spPr/>
    </dgm:pt>
    <dgm:pt modelId="{671DD1DD-FAC7-4B2F-8389-9532834FEA92}" type="pres">
      <dgm:prSet presAssocID="{C3B163FF-C474-4D09-892F-58CF25FC4DA8}" presName="sibTrans" presStyleLbl="sibTrans2D1" presStyleIdx="0" presStyleCnt="0"/>
      <dgm:spPr/>
    </dgm:pt>
    <dgm:pt modelId="{E4A0398C-BBC1-45F4-AA62-9718085FF868}" type="pres">
      <dgm:prSet presAssocID="{4ACD733D-3727-4A42-8312-F77722ED3D67}" presName="compNode" presStyleCnt="0"/>
      <dgm:spPr/>
    </dgm:pt>
    <dgm:pt modelId="{1EAB482F-3AF6-4FF8-BB79-BE53AA548139}" type="pres">
      <dgm:prSet presAssocID="{4ACD733D-3727-4A42-8312-F77722ED3D67}" presName="pictRect" presStyleLbl="node1" presStyleIdx="1" presStyleCnt="4" custFlipVert="1" custFlipHor="1" custScaleX="47986" custScaleY="38716" custLinFactX="-36221" custLinFactY="-26135" custLinFactNeighborX="-100000" custLinFactNeighborY="-10000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noFill/>
        <a:ln>
          <a:noFill/>
        </a:ln>
      </dgm:spPr>
    </dgm:pt>
    <dgm:pt modelId="{0FBCE45E-54B7-4C72-860E-1FBC0643A134}" type="pres">
      <dgm:prSet presAssocID="{4ACD733D-3727-4A42-8312-F77722ED3D67}" presName="textRect" presStyleLbl="revTx" presStyleIdx="1" presStyleCnt="4" custLinFactY="-53951" custLinFactNeighborX="55002" custLinFactNeighborY="-100000">
        <dgm:presLayoutVars>
          <dgm:bulletEnabled val="1"/>
        </dgm:presLayoutVars>
      </dgm:prSet>
      <dgm:spPr/>
    </dgm:pt>
    <dgm:pt modelId="{839A0594-70B1-4A04-8385-5092FADC5E82}" type="pres">
      <dgm:prSet presAssocID="{2E342B59-B5FC-4746-96D8-095EA821D3BC}" presName="sibTrans" presStyleLbl="sibTrans2D1" presStyleIdx="0" presStyleCnt="0"/>
      <dgm:spPr/>
    </dgm:pt>
    <dgm:pt modelId="{40BA5FD7-8DD2-497A-B027-81F2BE2EBBD4}" type="pres">
      <dgm:prSet presAssocID="{2F1BF99E-FA1C-48D8-AE2C-E7F9EF695AA1}" presName="compNode" presStyleCnt="0"/>
      <dgm:spPr/>
    </dgm:pt>
    <dgm:pt modelId="{9EB87545-FB16-4826-895C-164FF4E27C76}" type="pres">
      <dgm:prSet presAssocID="{2F1BF99E-FA1C-48D8-AE2C-E7F9EF695AA1}" presName="pictRect" presStyleLbl="node1" presStyleIdx="2" presStyleCnt="4" custFlipVert="0" custFlipHor="0" custScaleX="17642" custScaleY="9757" custLinFactX="-100000" custLinFactNeighborX="-142755" custLinFactNeighborY="-6350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noFill/>
        <a:ln>
          <a:noFill/>
        </a:ln>
      </dgm:spPr>
    </dgm:pt>
    <dgm:pt modelId="{6C0A0B18-7E7A-4696-8D27-FBF7F0450589}" type="pres">
      <dgm:prSet presAssocID="{2F1BF99E-FA1C-48D8-AE2C-E7F9EF695AA1}" presName="textRect" presStyleLbl="revTx" presStyleIdx="2" presStyleCnt="4" custLinFactY="-43605" custLinFactNeighborX="96158" custLinFactNeighborY="-100000">
        <dgm:presLayoutVars>
          <dgm:bulletEnabled val="1"/>
        </dgm:presLayoutVars>
      </dgm:prSet>
      <dgm:spPr/>
    </dgm:pt>
    <dgm:pt modelId="{41F61959-B267-4F5F-86B6-87CF2EAAE532}" type="pres">
      <dgm:prSet presAssocID="{283C2210-42DE-4ABC-8141-5E2BEA963730}" presName="sibTrans" presStyleLbl="sibTrans2D1" presStyleIdx="0" presStyleCnt="0"/>
      <dgm:spPr/>
    </dgm:pt>
    <dgm:pt modelId="{83E5AF49-AF4E-44AB-943D-E44C35E301E8}" type="pres">
      <dgm:prSet presAssocID="{E56671C2-D884-4E1D-9FB5-E918AFACF046}" presName="compNode" presStyleCnt="0"/>
      <dgm:spPr/>
    </dgm:pt>
    <dgm:pt modelId="{784FA404-604F-47FA-AA9C-F68E97020B55}" type="pres">
      <dgm:prSet presAssocID="{E56671C2-D884-4E1D-9FB5-E918AFACF046}" presName="pictRect" presStyleLbl="node1" presStyleIdx="3" presStyleCnt="4" custFlipHor="1" custScaleX="18216" custScaleY="18870" custLinFactX="-200000" custLinFactY="-74955" custLinFactNeighborX="-214533" custLinFactNeighborY="-10000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prstGeom prst="rect">
          <a:avLst/>
        </a:prstGeom>
        <a:noFill/>
        <a:ln>
          <a:noFill/>
          <a:headEnd type="none" w="med" len="med"/>
          <a:tailEnd type="none" w="med" len="med"/>
        </a:ln>
      </dgm:spPr>
    </dgm:pt>
    <dgm:pt modelId="{8796E90E-0DD3-4D21-A725-E680C52512C2}" type="pres">
      <dgm:prSet presAssocID="{E56671C2-D884-4E1D-9FB5-E918AFACF04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3FE7B61E-D943-45D3-8F28-F3828499D47C}" type="presOf" srcId="{E56671C2-D884-4E1D-9FB5-E918AFACF046}" destId="{8796E90E-0DD3-4D21-A725-E680C52512C2}" srcOrd="0" destOrd="0" presId="urn:microsoft.com/office/officeart/2005/8/layout/pList1"/>
    <dgm:cxn modelId="{06C80F1F-3A84-4496-9EB8-96479B022D08}" type="presOf" srcId="{C3B163FF-C474-4D09-892F-58CF25FC4DA8}" destId="{671DD1DD-FAC7-4B2F-8389-9532834FEA92}" srcOrd="0" destOrd="0" presId="urn:microsoft.com/office/officeart/2005/8/layout/pList1"/>
    <dgm:cxn modelId="{6629D539-F0B7-438A-87D4-24F84728547A}" type="presOf" srcId="{2E342B59-B5FC-4746-96D8-095EA821D3BC}" destId="{839A0594-70B1-4A04-8385-5092FADC5E82}" srcOrd="0" destOrd="0" presId="urn:microsoft.com/office/officeart/2005/8/layout/pList1"/>
    <dgm:cxn modelId="{F2D26343-2E91-4055-BCFE-0387D1FD447B}" type="presOf" srcId="{043F42F6-F945-4846-8345-1BDDAFE61BCA}" destId="{6C0A0B18-7E7A-4696-8D27-FBF7F0450589}" srcOrd="0" destOrd="1" presId="urn:microsoft.com/office/officeart/2005/8/layout/pList1"/>
    <dgm:cxn modelId="{C1868144-7884-42DE-AACC-1A641BB314B6}" type="presOf" srcId="{2F1BF99E-FA1C-48D8-AE2C-E7F9EF695AA1}" destId="{6C0A0B18-7E7A-4696-8D27-FBF7F0450589}" srcOrd="0" destOrd="0" presId="urn:microsoft.com/office/officeart/2005/8/layout/pList1"/>
    <dgm:cxn modelId="{B0581166-039B-4EE4-8590-BE4C518C6346}" srcId="{2F1BF99E-FA1C-48D8-AE2C-E7F9EF695AA1}" destId="{043F42F6-F945-4846-8345-1BDDAFE61BCA}" srcOrd="0" destOrd="0" parTransId="{07685A0A-E19C-471D-AD16-B6050A03273E}" sibTransId="{2AD86664-0FE9-42E8-ACC9-CC3BE2B7AA8C}"/>
    <dgm:cxn modelId="{6D699070-5D59-4F4D-AF74-62590C453BED}" srcId="{30CD2794-A283-425A-A7BB-5FA2EB08E55B}" destId="{4ACD733D-3727-4A42-8312-F77722ED3D67}" srcOrd="1" destOrd="0" parTransId="{38170684-AED9-490D-B563-25893A9822CA}" sibTransId="{2E342B59-B5FC-4746-96D8-095EA821D3BC}"/>
    <dgm:cxn modelId="{04741851-6181-4E4A-B67E-8F21BD38C40A}" srcId="{E56671C2-D884-4E1D-9FB5-E918AFACF046}" destId="{FD1F791A-FCA4-4828-9EEA-2F36A113AEF0}" srcOrd="0" destOrd="0" parTransId="{3CBCE781-E5DF-4F93-82DC-A637EEA04DD6}" sibTransId="{BDC55267-462C-4482-AD88-011B05A2515D}"/>
    <dgm:cxn modelId="{E4259655-311C-4064-9C87-263F317E07DE}" srcId="{30CD2794-A283-425A-A7BB-5FA2EB08E55B}" destId="{E56671C2-D884-4E1D-9FB5-E918AFACF046}" srcOrd="3" destOrd="0" parTransId="{1A8FD0B0-F62B-41CD-B72F-EF1DB25B15AB}" sibTransId="{B421509E-20F6-4FC7-869E-D724C0763DBA}"/>
    <dgm:cxn modelId="{BAD61578-7EBB-4ECC-8001-CDA4CFA75BE5}" srcId="{4ACD733D-3727-4A42-8312-F77722ED3D67}" destId="{9B593B98-4593-48F9-8FBB-A20076D70C48}" srcOrd="0" destOrd="0" parTransId="{B277A583-1AF0-4EF3-B1F4-3B8D30157BE7}" sibTransId="{8C415E78-7C4D-4B69-A48D-4A380724C883}"/>
    <dgm:cxn modelId="{6A6B1F58-1F9B-447B-B3B0-C8ADAF75C143}" type="presOf" srcId="{30CD2794-A283-425A-A7BB-5FA2EB08E55B}" destId="{B6DB06BF-0BF3-480F-AA37-65894CA16F62}" srcOrd="0" destOrd="0" presId="urn:microsoft.com/office/officeart/2005/8/layout/pList1"/>
    <dgm:cxn modelId="{716E5480-6459-4071-BD16-CBDF476104BD}" type="presOf" srcId="{F590A166-CE86-4967-B08D-AC90E7F5972A}" destId="{FB5DF9E4-7057-4D1B-BA32-A9D098907234}" srcOrd="0" destOrd="0" presId="urn:microsoft.com/office/officeart/2005/8/layout/pList1"/>
    <dgm:cxn modelId="{793258AF-3F26-4FAF-9E6F-1F6AEB188B2B}" type="presOf" srcId="{FD1F791A-FCA4-4828-9EEA-2F36A113AEF0}" destId="{8796E90E-0DD3-4D21-A725-E680C52512C2}" srcOrd="0" destOrd="1" presId="urn:microsoft.com/office/officeart/2005/8/layout/pList1"/>
    <dgm:cxn modelId="{192803B6-B827-4269-B65E-A108CB71EDC5}" type="presOf" srcId="{9B593B98-4593-48F9-8FBB-A20076D70C48}" destId="{0FBCE45E-54B7-4C72-860E-1FBC0643A134}" srcOrd="0" destOrd="1" presId="urn:microsoft.com/office/officeart/2005/8/layout/pList1"/>
    <dgm:cxn modelId="{EF1869BC-1CCB-4002-B51D-E44DD38E424D}" srcId="{30CD2794-A283-425A-A7BB-5FA2EB08E55B}" destId="{F590A166-CE86-4967-B08D-AC90E7F5972A}" srcOrd="0" destOrd="0" parTransId="{C5B2836E-F3D5-4B03-B4CF-361F558EDB9A}" sibTransId="{C3B163FF-C474-4D09-892F-58CF25FC4DA8}"/>
    <dgm:cxn modelId="{9364BFCF-327D-428C-9F9D-69D92A70A64A}" type="presOf" srcId="{4ACD733D-3727-4A42-8312-F77722ED3D67}" destId="{0FBCE45E-54B7-4C72-860E-1FBC0643A134}" srcOrd="0" destOrd="0" presId="urn:microsoft.com/office/officeart/2005/8/layout/pList1"/>
    <dgm:cxn modelId="{FC0D70D5-D92D-4505-BD8E-CCACFF2508E5}" srcId="{30CD2794-A283-425A-A7BB-5FA2EB08E55B}" destId="{2F1BF99E-FA1C-48D8-AE2C-E7F9EF695AA1}" srcOrd="2" destOrd="0" parTransId="{4280DD54-7786-4518-AEE4-46545A0E5B1A}" sibTransId="{283C2210-42DE-4ABC-8141-5E2BEA963730}"/>
    <dgm:cxn modelId="{EB6010ED-1847-472D-9BEC-1E31A2EEB179}" type="presOf" srcId="{283C2210-42DE-4ABC-8141-5E2BEA963730}" destId="{41F61959-B267-4F5F-86B6-87CF2EAAE532}" srcOrd="0" destOrd="0" presId="urn:microsoft.com/office/officeart/2005/8/layout/pList1"/>
    <dgm:cxn modelId="{81B78458-999C-43E4-82B6-DD30E5D82984}" type="presParOf" srcId="{B6DB06BF-0BF3-480F-AA37-65894CA16F62}" destId="{627DD0E9-E596-40B6-B4DC-EBBAF05BBAB5}" srcOrd="0" destOrd="0" presId="urn:microsoft.com/office/officeart/2005/8/layout/pList1"/>
    <dgm:cxn modelId="{D141E181-E14A-4BF4-8B16-C4A7F246F0F9}" type="presParOf" srcId="{627DD0E9-E596-40B6-B4DC-EBBAF05BBAB5}" destId="{1C2CFDC4-2E56-4AF8-A80C-BEC8E816B90B}" srcOrd="0" destOrd="0" presId="urn:microsoft.com/office/officeart/2005/8/layout/pList1"/>
    <dgm:cxn modelId="{73E9822C-A8D0-4719-AF06-D21C922AC7F2}" type="presParOf" srcId="{627DD0E9-E596-40B6-B4DC-EBBAF05BBAB5}" destId="{FB5DF9E4-7057-4D1B-BA32-A9D098907234}" srcOrd="1" destOrd="0" presId="urn:microsoft.com/office/officeart/2005/8/layout/pList1"/>
    <dgm:cxn modelId="{9B69C38C-C462-4B95-82D1-CC55900DF351}" type="presParOf" srcId="{B6DB06BF-0BF3-480F-AA37-65894CA16F62}" destId="{671DD1DD-FAC7-4B2F-8389-9532834FEA92}" srcOrd="1" destOrd="0" presId="urn:microsoft.com/office/officeart/2005/8/layout/pList1"/>
    <dgm:cxn modelId="{C0ECFFD5-2E88-4482-8B2F-E3FAC264041B}" type="presParOf" srcId="{B6DB06BF-0BF3-480F-AA37-65894CA16F62}" destId="{E4A0398C-BBC1-45F4-AA62-9718085FF868}" srcOrd="2" destOrd="0" presId="urn:microsoft.com/office/officeart/2005/8/layout/pList1"/>
    <dgm:cxn modelId="{D3253552-9B5C-4463-BF58-E49D59F28FDD}" type="presParOf" srcId="{E4A0398C-BBC1-45F4-AA62-9718085FF868}" destId="{1EAB482F-3AF6-4FF8-BB79-BE53AA548139}" srcOrd="0" destOrd="0" presId="urn:microsoft.com/office/officeart/2005/8/layout/pList1"/>
    <dgm:cxn modelId="{3F502D6E-AE37-4178-AFC3-247F903EC089}" type="presParOf" srcId="{E4A0398C-BBC1-45F4-AA62-9718085FF868}" destId="{0FBCE45E-54B7-4C72-860E-1FBC0643A134}" srcOrd="1" destOrd="0" presId="urn:microsoft.com/office/officeart/2005/8/layout/pList1"/>
    <dgm:cxn modelId="{84AAA7CE-BDFC-4333-A227-583918B122C2}" type="presParOf" srcId="{B6DB06BF-0BF3-480F-AA37-65894CA16F62}" destId="{839A0594-70B1-4A04-8385-5092FADC5E82}" srcOrd="3" destOrd="0" presId="urn:microsoft.com/office/officeart/2005/8/layout/pList1"/>
    <dgm:cxn modelId="{77679920-5E9A-4CE8-A330-AC5B2817CD01}" type="presParOf" srcId="{B6DB06BF-0BF3-480F-AA37-65894CA16F62}" destId="{40BA5FD7-8DD2-497A-B027-81F2BE2EBBD4}" srcOrd="4" destOrd="0" presId="urn:microsoft.com/office/officeart/2005/8/layout/pList1"/>
    <dgm:cxn modelId="{01A91F71-348A-4E3B-825C-84D281FC7036}" type="presParOf" srcId="{40BA5FD7-8DD2-497A-B027-81F2BE2EBBD4}" destId="{9EB87545-FB16-4826-895C-164FF4E27C76}" srcOrd="0" destOrd="0" presId="urn:microsoft.com/office/officeart/2005/8/layout/pList1"/>
    <dgm:cxn modelId="{ADB20C24-0A2B-4A84-BF0D-ADAC906D1690}" type="presParOf" srcId="{40BA5FD7-8DD2-497A-B027-81F2BE2EBBD4}" destId="{6C0A0B18-7E7A-4696-8D27-FBF7F0450589}" srcOrd="1" destOrd="0" presId="urn:microsoft.com/office/officeart/2005/8/layout/pList1"/>
    <dgm:cxn modelId="{0A0E03A6-4A63-4F68-89C5-9E85C7443A16}" type="presParOf" srcId="{B6DB06BF-0BF3-480F-AA37-65894CA16F62}" destId="{41F61959-B267-4F5F-86B6-87CF2EAAE532}" srcOrd="5" destOrd="0" presId="urn:microsoft.com/office/officeart/2005/8/layout/pList1"/>
    <dgm:cxn modelId="{B68A8B89-A854-411B-A3F4-C4FB4803D345}" type="presParOf" srcId="{B6DB06BF-0BF3-480F-AA37-65894CA16F62}" destId="{83E5AF49-AF4E-44AB-943D-E44C35E301E8}" srcOrd="6" destOrd="0" presId="urn:microsoft.com/office/officeart/2005/8/layout/pList1"/>
    <dgm:cxn modelId="{DD547D27-876E-4A8C-8BA9-14C31E82A2CB}" type="presParOf" srcId="{83E5AF49-AF4E-44AB-943D-E44C35E301E8}" destId="{784FA404-604F-47FA-AA9C-F68E97020B55}" srcOrd="0" destOrd="0" presId="urn:microsoft.com/office/officeart/2005/8/layout/pList1"/>
    <dgm:cxn modelId="{ECCB8235-2ABA-4F49-B71C-0FB85C906014}" type="presParOf" srcId="{83E5AF49-AF4E-44AB-943D-E44C35E301E8}" destId="{8796E90E-0DD3-4D21-A725-E680C52512C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CFDC4-2E56-4AF8-A80C-BEC8E816B90B}">
      <dsp:nvSpPr>
        <dsp:cNvPr id="0" name=""/>
        <dsp:cNvSpPr/>
      </dsp:nvSpPr>
      <dsp:spPr>
        <a:xfrm flipV="1">
          <a:off x="124475" y="63646"/>
          <a:ext cx="957423" cy="471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FB5DF9E4-7057-4D1B-BA32-A9D098907234}">
      <dsp:nvSpPr>
        <dsp:cNvPr id="0" name=""/>
        <dsp:cNvSpPr/>
      </dsp:nvSpPr>
      <dsp:spPr>
        <a:xfrm>
          <a:off x="100143" y="777126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Wenqiao</a:t>
          </a: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Qin</a:t>
          </a:r>
        </a:p>
      </dsp:txBody>
      <dsp:txXfrm>
        <a:off x="100143" y="777126"/>
        <a:ext cx="2443028" cy="906363"/>
      </dsp:txXfrm>
    </dsp:sp>
    <dsp:sp modelId="{1EAB482F-3AF6-4FF8-BB79-BE53AA548139}">
      <dsp:nvSpPr>
        <dsp:cNvPr id="0" name=""/>
        <dsp:cNvSpPr/>
      </dsp:nvSpPr>
      <dsp:spPr>
        <a:xfrm flipH="1" flipV="1">
          <a:off x="8" y="0"/>
          <a:ext cx="1172311" cy="65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0FBCE45E-54B7-4C72-860E-1FBC0643A134}">
      <dsp:nvSpPr>
        <dsp:cNvPr id="0" name=""/>
        <dsp:cNvSpPr/>
      </dsp:nvSpPr>
      <dsp:spPr>
        <a:xfrm>
          <a:off x="4036283" y="836342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noProof="0" dirty="0" err="1">
              <a:latin typeface="Microsoft YaHei UI" panose="020B0503020204020204" pitchFamily="34" charset="-122"/>
              <a:ea typeface="Microsoft YaHei UI" panose="020B0503020204020204" pitchFamily="34" charset="-122"/>
            </a:rPr>
            <a:t>Letian</a:t>
          </a: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 Yang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19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36283" y="836342"/>
        <a:ext cx="2443028" cy="906363"/>
      </dsp:txXfrm>
    </dsp:sp>
    <dsp:sp modelId="{9EB87545-FB16-4826-895C-164FF4E27C76}">
      <dsp:nvSpPr>
        <dsp:cNvPr id="0" name=""/>
        <dsp:cNvSpPr/>
      </dsp:nvSpPr>
      <dsp:spPr>
        <a:xfrm>
          <a:off x="455442" y="117216"/>
          <a:ext cx="430999" cy="164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6C0A0B18-7E7A-4696-8D27-FBF7F0450589}">
      <dsp:nvSpPr>
        <dsp:cNvPr id="0" name=""/>
        <dsp:cNvSpPr/>
      </dsp:nvSpPr>
      <dsp:spPr>
        <a:xfrm>
          <a:off x="7729170" y="808251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Hanze Li</a:t>
          </a: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1800" b="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7729170" y="808251"/>
        <a:ext cx="2443028" cy="906363"/>
      </dsp:txXfrm>
    </dsp:sp>
    <dsp:sp modelId="{784FA404-604F-47FA-AA9C-F68E97020B55}">
      <dsp:nvSpPr>
        <dsp:cNvPr id="0" name=""/>
        <dsp:cNvSpPr/>
      </dsp:nvSpPr>
      <dsp:spPr>
        <a:xfrm flipH="1">
          <a:off x="0" y="0"/>
          <a:ext cx="445022" cy="317628"/>
        </a:xfrm>
        <a:prstGeom prst="rect">
          <a:avLst/>
        </a:prstGeom>
        <a:noFill/>
        <a:ln>
          <a:noFill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8796E90E-0DD3-4D21-A725-E680C52512C2}">
      <dsp:nvSpPr>
        <dsp:cNvPr id="0" name=""/>
        <dsp:cNvSpPr/>
      </dsp:nvSpPr>
      <dsp:spPr>
        <a:xfrm>
          <a:off x="8067437" y="2148184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rtlCol="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zh-CN" altLang="en-US" sz="2000" b="1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067437" y="2148184"/>
        <a:ext cx="2443028" cy="906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3D75097-B1EE-48D2-B955-E070A3115C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F8CD4C-5D02-46F9-9D81-7DC564750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9B333-36A0-42FB-AE21-AAB6F2D72AE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2025/7/4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F366D6-1E02-492D-A15C-D0D9B577E1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F61663-1089-4AFB-A029-426179178E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D0C79-65AF-44D2-BB64-8E69C8DD803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448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ACB686-29AE-4B5D-B490-199AB13A1ED2}" type="datetime1">
              <a:rPr lang="zh-CN" altLang="en-US" noProof="0" smtClean="0"/>
              <a:t>2025/7/4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E485773-E831-40C3-B08E-FE9BDAA6938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42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50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2834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98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646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82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42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25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76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03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27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24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37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02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示例文字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7" name="长方形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zh-CN" altLang="en-US" sz="4000" noProof="0">
                <a:solidFill>
                  <a:schemeClr val="tx2">
                    <a:alpha val="75000"/>
                  </a:schemeClr>
                </a:solidFill>
              </a:rPr>
              <a:t>单击此处编辑母版标题样式</a:t>
            </a:r>
            <a:endParaRPr lang="zh-CN" altLang="en-US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>
                <a:solidFill>
                  <a:schemeClr val="tx2"/>
                </a:solidFill>
              </a:rPr>
              <a:t>副标题</a:t>
            </a: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4" name="幻灯片编号占位符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内容占位符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3" name="日期占位符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7" name="幻灯片编号占位符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内容占位符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21" name="页脚占位符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示例文字</a:t>
            </a:r>
          </a:p>
        </p:txBody>
      </p:sp>
      <p:sp>
        <p:nvSpPr>
          <p:cNvPr id="22" name="幻灯片编号占位符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内容占位符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示例文字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cxnSp>
        <p:nvCxnSpPr>
          <p:cNvPr id="17" name="直接连接符​​(S)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21" name="页脚占位符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示例文字</a:t>
            </a:r>
          </a:p>
        </p:txBody>
      </p:sp>
      <p:sp>
        <p:nvSpPr>
          <p:cNvPr id="22" name="幻灯片编号占位符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长方形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标题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zh-CN" altLang="en-US" noProof="0" dirty="0"/>
              <a:t>单击此处添加文本</a:t>
            </a:r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8" name="日期占位符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 dirty="0"/>
              <a:t>20XX</a:t>
            </a:r>
            <a:endParaRPr lang="zh-CN" altLang="en-US" noProof="0" dirty="0"/>
          </a:p>
        </p:txBody>
      </p:sp>
      <p:sp>
        <p:nvSpPr>
          <p:cNvPr id="14" name="图片占位符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页脚占位符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 dirty="0"/>
              <a:t>示例文字</a:t>
            </a:r>
          </a:p>
        </p:txBody>
      </p:sp>
      <p:sp>
        <p:nvSpPr>
          <p:cNvPr id="15" name="图片占位符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幻灯片编号占位符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长方形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r" rtl="0"/>
            <a:r>
              <a:rPr lang="zh-CN" altLang="en-US" sz="4000" noProof="0"/>
              <a:t>单击此处编辑母版标题样式</a:t>
            </a:r>
            <a:endParaRPr lang="zh-CN" altLang="en-US" sz="4000" noProof="0" dirty="0"/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l" rtl="0"/>
            <a:r>
              <a:rPr lang="zh-CN" altLang="en-US" sz="1600" noProof="0"/>
              <a:t>单击此处编辑母版副标题样式</a:t>
            </a:r>
            <a:endParaRPr lang="zh-CN" altLang="en-US" sz="1600" noProof="0" dirty="0"/>
          </a:p>
        </p:txBody>
      </p:sp>
      <p:cxnSp>
        <p:nvCxnSpPr>
          <p:cNvPr id="19" name="直接连接符​​(S)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图表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4" name="幻灯片编号占位符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表格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sz="1600" noProof="0"/>
              <a:t>单击此处编辑母版副标题样式</a:t>
            </a: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4" name="幻灯片编号占位符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团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11" name="幻灯片编号占位符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7" name="页脚占位符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8" name="幻灯片编号占位符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示例文字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208ADF-3ADD-483D-A721-14E3EEE2C13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7130638" cy="12092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rtl="0">
              <a:lnSpc>
                <a:spcPct val="90000"/>
              </a:lnSpc>
            </a:pPr>
            <a:r>
              <a:rPr lang="en-US" altLang="zh-CN" sz="4000" dirty="0">
                <a:solidFill>
                  <a:schemeClr val="tx1">
                    <a:alpha val="75000"/>
                  </a:schemeClr>
                </a:solidFill>
              </a:rPr>
              <a:t>Project 1 Assessment : Forest Management System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4619501"/>
            <a:ext cx="3930734" cy="2161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altLang="zh-CN" dirty="0" err="1"/>
              <a:t>Wenqiao</a:t>
            </a:r>
            <a:r>
              <a:rPr lang="en-US" altLang="zh-CN" dirty="0"/>
              <a:t> Qin </a:t>
            </a:r>
          </a:p>
          <a:p>
            <a:pPr rtl="0"/>
            <a:r>
              <a:rPr lang="en-US" altLang="zh-CN" dirty="0" err="1"/>
              <a:t>Letian</a:t>
            </a:r>
            <a:r>
              <a:rPr lang="en-US" altLang="zh-CN" dirty="0"/>
              <a:t> Yang </a:t>
            </a:r>
          </a:p>
          <a:p>
            <a:pPr rtl="0"/>
            <a:r>
              <a:rPr lang="en-US" altLang="zh-CN" dirty="0"/>
              <a:t>Hanze Li</a:t>
            </a:r>
          </a:p>
          <a:p>
            <a:pPr rtl="0"/>
            <a:endParaRPr lang="zh-CN" altLang="en-US" sz="1600" dirty="0"/>
          </a:p>
        </p:txBody>
      </p:sp>
      <p:pic>
        <p:nvPicPr>
          <p:cNvPr id="8" name="图片占位符 7" descr="包含树、户外、森林、自然、雾的图片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7" r="-1" b="15772"/>
          <a:stretch>
            <a:fillRect/>
          </a:stretch>
        </p:blipFill>
        <p:spPr>
          <a:xfrm>
            <a:off x="0" y="-42924"/>
            <a:ext cx="12188952" cy="4562846"/>
          </a:xfrm>
          <a:noFill/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2"/>
    </mc:Choice>
    <mc:Fallback xmlns="">
      <p:transition spd="slow" advTm="116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📂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I/O Functionality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F88B6-D531-60F0-F647-C73FFF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327" y="1727861"/>
            <a:ext cx="11212663" cy="4762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📂 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Dataset Loader: </a:t>
            </a:r>
            <a:r>
              <a:rPr lang="en-US" altLang="zh-CN" sz="10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Handles data import and export 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 the forest management system.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Loads forest data from CSV files with enhanced error handling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Validates columns and data formats before processing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Detects and reports duplicate tree IDs, missing values, and format issues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Creates a complete </a:t>
            </a:r>
            <a:r>
              <a:rPr lang="en-US" altLang="zh-CN" sz="1000" b="1" dirty="0" err="1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ForestGraph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structure from raw data</a:t>
            </a:r>
          </a:p>
          <a:p>
            <a:pPr marL="0" indent="0">
              <a:buNone/>
            </a:pPr>
            <a:r>
              <a:rPr lang="zh-CN" altLang="en-US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📊 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Key Features: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CSV Processing: Supports standard format for </a:t>
            </a:r>
            <a:r>
              <a:rPr lang="en-US" altLang="zh-CN" sz="10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tree and path data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Error Handling: Comprehensive validation with detailed </a:t>
            </a:r>
            <a:r>
              <a:rPr lang="en-US" altLang="zh-CN" sz="10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error messages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Data Transformation: Converts raw data into Tree and Path objects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User Feedback: Provides informative messages about loading status</a:t>
            </a:r>
          </a:p>
          <a:p>
            <a:pPr marL="0" indent="0">
              <a:buNone/>
            </a:pPr>
            <a:r>
              <a:rPr lang="zh-CN" altLang="en-US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💾 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Data Format Support:</a:t>
            </a:r>
          </a:p>
          <a:p>
            <a:r>
              <a:rPr lang="en-US" altLang="zh-CN" sz="10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Trees CSV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Handles </a:t>
            </a:r>
            <a:r>
              <a:rPr lang="en-US" altLang="zh-CN" sz="1000" b="1" dirty="0" err="1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tree_id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species, age, and </a:t>
            </a:r>
            <a:r>
              <a:rPr lang="en-US" altLang="zh-CN" sz="1000" b="1" dirty="0" err="1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health_status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columns</a:t>
            </a:r>
          </a:p>
          <a:p>
            <a:r>
              <a:rPr lang="en-US" altLang="zh-CN" sz="10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Paths CSV</a:t>
            </a:r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Supports multiple naming conventions (tree_1/tree_id1) for flexibility</a:t>
            </a:r>
          </a:p>
          <a:p>
            <a:r>
              <a:rPr lang="en-US" altLang="zh-CN" sz="10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Validation Rules: Enforces data integrity (no self-loops, positive distances, etc.)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40CE85FD-B129-3126-0849-E8C411A8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25" y="1929698"/>
            <a:ext cx="5418182" cy="4073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018089"/>
      </p:ext>
    </p:extLst>
  </p:cSld>
  <p:clrMapOvr>
    <a:masterClrMapping/>
  </p:clrMapOvr>
  <p:transition spd="slow" advTm="385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Segoe UI Emoji" panose="020B0502040204020203" pitchFamily="34" charset="0"/>
              </a:rPr>
              <a:t>🧠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Algorithm Modules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F88B6-D531-60F0-F647-C73FFF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9401"/>
            <a:ext cx="10914791" cy="4740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🔍 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Pathfinding </a:t>
            </a:r>
            <a:r>
              <a:rPr lang="en-US" altLang="zh-CN" sz="12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Dijkstra’s algorithm with priority queue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O((V+E)log V) complexity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Finds shortest path between trees</a:t>
            </a:r>
          </a:p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🦠 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Infection Simulation </a:t>
            </a:r>
            <a:r>
              <a:rPr lang="en-US" altLang="zh-CN" sz="12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Distance-based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 </a:t>
            </a:r>
            <a:r>
              <a:rPr lang="en-US" altLang="zh-CN" sz="12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priority queue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Simulates disease spread by proximity</a:t>
            </a:r>
          </a:p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🛡️ 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Reserve Detection </a:t>
            </a:r>
            <a:r>
              <a:rPr lang="en-US" altLang="zh-CN" sz="12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DFS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 for connected components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Finds healthy tree cliques, avoids infected/at-risk trees</a:t>
            </a:r>
          </a:p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🧲 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Force-Directed Layout </a:t>
            </a:r>
            <a:r>
              <a:rPr lang="en-US" altLang="zh-CN" sz="1200" b="1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Physics-inspired node positioning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Visually organizes trees for clear display</a:t>
            </a:r>
          </a:p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</a:rPr>
              <a:t>🖋️ </a:t>
            </a:r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Key Features All algorithms use </a:t>
            </a:r>
            <a:r>
              <a:rPr lang="en-US" altLang="zh-CN" sz="1200" b="1" dirty="0" err="1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ForestGraph</a:t>
            </a:r>
            <a:endParaRPr lang="en-US" altLang="zh-CN" sz="1200" b="1" dirty="0">
              <a:solidFill>
                <a:schemeClr val="tx1">
                  <a:alpha val="8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Optimized with priority queues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Results ready for visualization</a:t>
            </a:r>
          </a:p>
          <a:p>
            <a:r>
              <a:rPr lang="en-US" altLang="zh-CN" sz="12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Modular and easy to maintain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11</a:t>
            </a:fld>
            <a:endParaRPr lang="zh-CN" altLang="en-US" noProof="0"/>
          </a:p>
        </p:txBody>
      </p:sp>
      <p:pic>
        <p:nvPicPr>
          <p:cNvPr id="8" name="图片 7" descr="图示, 日程表&#10;&#10;AI 生成的内容可能不正确。">
            <a:extLst>
              <a:ext uri="{FF2B5EF4-FFF2-40B4-BE49-F238E27FC236}">
                <a16:creationId xmlns:a16="http://schemas.microsoft.com/office/drawing/2014/main" id="{21B0AA02-4118-8313-9F59-C35E64E4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749" y="2080367"/>
            <a:ext cx="5858812" cy="3833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845762"/>
      </p:ext>
    </p:extLst>
  </p:cSld>
  <p:clrMapOvr>
    <a:masterClrMapping/>
  </p:clrMapOvr>
  <p:transition spd="slow" advTm="353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 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 Components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12</a:t>
            </a:fld>
            <a:endParaRPr lang="zh-CN" altLang="en-US" noProof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046"/>
            <a:ext cx="10515600" cy="455130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latin typeface="Segoe UI Emoji" panose="020B0502040204020203" pitchFamily="34" charset="0"/>
              </a:rPr>
              <a:t>🖥️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Main 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Central container for all UI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Manages layout and component organization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🎨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Forest Canvas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Interactive visualization of forest 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Tree and path rendering with color coding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Mouse event handling for user interaction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🎛️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Control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Action buttons for core 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Organized by function groups (trees, paths, algorithms)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📋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Info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Displays selection details and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Shows algorithm outputs and statistics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📊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Dialogs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 loading/saving interfaces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Tree and path operation forms</a:t>
            </a:r>
          </a:p>
          <a:p>
            <a:pPr marL="0" indent="0">
              <a:buNone/>
            </a:pPr>
            <a:r>
              <a:rPr lang="zh-CN" altLang="en-US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🔄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Event Handlers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Process UI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Connect interface to core functionality</a:t>
            </a:r>
          </a:p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3" name="图片 12" descr="图示&#10;&#10;AI 生成的内容可能不正确。">
            <a:extLst>
              <a:ext uri="{FF2B5EF4-FFF2-40B4-BE49-F238E27FC236}">
                <a16:creationId xmlns:a16="http://schemas.microsoft.com/office/drawing/2014/main" id="{2BA16A1D-D442-7589-2899-6BA178D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6300"/>
            <a:ext cx="5959261" cy="4480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069208"/>
      </p:ext>
    </p:extLst>
  </p:cSld>
  <p:clrMapOvr>
    <a:masterClrMapping/>
  </p:clrMapOvr>
  <p:transition spd="slow" advTm="1674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D94E848F-CF29-3EB1-D05A-62728BC5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noProof="0" dirty="0"/>
              <a:t>20</a:t>
            </a:r>
            <a:r>
              <a:rPr lang="en-US" altLang="zh-CN" dirty="0"/>
              <a:t>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1EA6A2-4E69-FCA0-DD74-828956919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noProof="0"/>
              <a:t>示例文字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92EF7ED-A07B-E4F3-E6ED-E57F3C16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13</a:t>
            </a:fld>
            <a:endParaRPr lang="zh-CN" altLang="en-US" noProof="0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1D57F2EE-FD9E-60B0-A253-6A8AD6CEE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/>
          <a:lstStyle/>
          <a:p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System diagram</a:t>
            </a:r>
            <a:endParaRPr lang="en-US" b="1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73BA1D21-B0E0-823A-95FB-32D62E805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0E50DE8C-A1A7-B68A-AEDC-C4B109801D6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5220E31E-D213-E917-49D8-AA85A1543E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13</a:t>
            </a:fld>
            <a:endParaRPr lang="zh-CN" altLang="en-US" noProof="0"/>
          </a:p>
        </p:txBody>
      </p:sp>
      <p:pic>
        <p:nvPicPr>
          <p:cNvPr id="9" name="图片占位符 8" descr="图示&#10;&#10;AI 生成的内容可能不正确。">
            <a:extLst>
              <a:ext uri="{FF2B5EF4-FFF2-40B4-BE49-F238E27FC236}">
                <a16:creationId xmlns:a16="http://schemas.microsoft.com/office/drawing/2014/main" id="{07342555-6D1F-F8A7-CB52-4FBB9E4E22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748" r="12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129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37">
        <p:fade/>
      </p:transition>
    </mc:Choice>
    <mc:Fallback xmlns="">
      <p:transition spd="med" advTm="2083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 fontScale="90000"/>
          </a:bodyPr>
          <a:lstStyle/>
          <a:p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 Core Features Demonstration</a:t>
            </a:r>
            <a:endParaRPr lang="en-US" altLang="zh-CN" b="0" i="0" dirty="0">
              <a:solidFill>
                <a:schemeClr val="tx1"/>
              </a:solidFill>
              <a:effectLst/>
              <a:latin typeface="Segoe WPC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069" y="5059252"/>
            <a:ext cx="3809171" cy="1725455"/>
          </a:xfrm>
        </p:spPr>
        <p:txBody>
          <a:bodyPr rtlCol="0" anchor="ctr">
            <a:normAutofit/>
          </a:bodyPr>
          <a:lstStyle/>
          <a:p>
            <a:pPr rtl="0"/>
            <a:endParaRPr lang="zh-CN" altLang="en-US" sz="1600" dirty="0"/>
          </a:p>
        </p:txBody>
      </p:sp>
      <p:pic>
        <p:nvPicPr>
          <p:cNvPr id="7" name="图片占位符 6" descr="图表, 气泡图&#10;&#10;AI 生成的内容可能不正确。">
            <a:extLst>
              <a:ext uri="{FF2B5EF4-FFF2-40B4-BE49-F238E27FC236}">
                <a16:creationId xmlns:a16="http://schemas.microsoft.com/office/drawing/2014/main" id="{EF3BAB25-40D6-F806-1776-3C3DE4C158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774" b="187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2826794"/>
      </p:ext>
    </p:extLst>
  </p:cSld>
  <p:clrMapOvr>
    <a:masterClrMapping/>
  </p:clrMapOvr>
  <p:transition spd="slow" advTm="1717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 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15</a:t>
            </a:fld>
            <a:endParaRPr lang="zh-CN" altLang="en-US" noProof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22" y="1757547"/>
            <a:ext cx="10515600" cy="4551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 descr="图表, 气泡图&#10;&#10;AI 生成的内容可能不正确。">
            <a:extLst>
              <a:ext uri="{FF2B5EF4-FFF2-40B4-BE49-F238E27FC236}">
                <a16:creationId xmlns:a16="http://schemas.microsoft.com/office/drawing/2014/main" id="{F0E5352D-5328-62A8-DD3D-10EDF18C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578" y="1759854"/>
            <a:ext cx="7668844" cy="459649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D6F7339-57EE-ABF4-D994-1350D2EE3268}"/>
              </a:ext>
            </a:extLst>
          </p:cNvPr>
          <p:cNvSpPr/>
          <p:nvPr/>
        </p:nvSpPr>
        <p:spPr>
          <a:xfrm>
            <a:off x="1168825" y="2439654"/>
            <a:ext cx="1009402" cy="11496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085185B-3DAD-BFAD-CFD6-2EF7E66CC0C1}"/>
              </a:ext>
            </a:extLst>
          </p:cNvPr>
          <p:cNvSpPr/>
          <p:nvPr/>
        </p:nvSpPr>
        <p:spPr>
          <a:xfrm>
            <a:off x="1389413" y="4241017"/>
            <a:ext cx="788813" cy="3206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9C0EE201-D508-A826-07CD-03DAA34AECF1}"/>
              </a:ext>
            </a:extLst>
          </p:cNvPr>
          <p:cNvSpPr/>
          <p:nvPr/>
        </p:nvSpPr>
        <p:spPr>
          <a:xfrm>
            <a:off x="1168825" y="5676405"/>
            <a:ext cx="1009402" cy="3206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A1D6F8-7F41-862A-B5F1-9707C5071B3F}"/>
              </a:ext>
            </a:extLst>
          </p:cNvPr>
          <p:cNvSpPr txBox="1"/>
          <p:nvPr/>
        </p:nvSpPr>
        <p:spPr>
          <a:xfrm>
            <a:off x="77062" y="2691319"/>
            <a:ext cx="1009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 function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FBAA71-7F4F-3278-5213-2C540CCE8173}"/>
              </a:ext>
            </a:extLst>
          </p:cNvPr>
          <p:cNvSpPr txBox="1"/>
          <p:nvPr/>
        </p:nvSpPr>
        <p:spPr>
          <a:xfrm>
            <a:off x="-72138" y="4216667"/>
            <a:ext cx="18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Dante" panose="02020502050200020203" pitchFamily="18" charset="0"/>
              </a:rPr>
              <a:t>Complications</a:t>
            </a:r>
            <a:endParaRPr lang="zh-CN" altLang="en-US" dirty="0">
              <a:latin typeface="Dante" panose="02020502050200020203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F9D7B0-0690-DC16-9633-3C8642AF8E82}"/>
              </a:ext>
            </a:extLst>
          </p:cNvPr>
          <p:cNvSpPr txBox="1"/>
          <p:nvPr/>
        </p:nvSpPr>
        <p:spPr>
          <a:xfrm>
            <a:off x="161306" y="5627706"/>
            <a:ext cx="99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814B0604-A4A8-F21A-4240-8F744A0E4038}"/>
              </a:ext>
            </a:extLst>
          </p:cNvPr>
          <p:cNvSpPr/>
          <p:nvPr/>
        </p:nvSpPr>
        <p:spPr>
          <a:xfrm rot="10800000">
            <a:off x="9972957" y="3306934"/>
            <a:ext cx="728779" cy="564761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50DFA5-A8DC-8957-263C-CBDF25C3E52D}"/>
              </a:ext>
            </a:extLst>
          </p:cNvPr>
          <p:cNvSpPr txBox="1"/>
          <p:nvPr/>
        </p:nvSpPr>
        <p:spPr>
          <a:xfrm>
            <a:off x="10701737" y="3087241"/>
            <a:ext cx="166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Legend</a:t>
            </a:r>
          </a:p>
          <a:p>
            <a:r>
              <a:rPr lang="en-US" altLang="zh-CN" dirty="0"/>
              <a:t>(also overcome cross-platform issues)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F85B6B6-C7E1-71C0-4281-3AFD58882F48}"/>
              </a:ext>
            </a:extLst>
          </p:cNvPr>
          <p:cNvCxnSpPr>
            <a:cxnSpLocks/>
          </p:cNvCxnSpPr>
          <p:nvPr/>
        </p:nvCxnSpPr>
        <p:spPr>
          <a:xfrm flipH="1">
            <a:off x="6335486" y="2648197"/>
            <a:ext cx="492826" cy="145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667D083-AEC7-4C04-F0E5-6B017625A912}"/>
              </a:ext>
            </a:extLst>
          </p:cNvPr>
          <p:cNvSpPr txBox="1"/>
          <p:nvPr/>
        </p:nvSpPr>
        <p:spPr>
          <a:xfrm>
            <a:off x="5917422" y="2229654"/>
            <a:ext cx="2571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All trees can be moved, and the distance changes accordingly</a:t>
            </a:r>
            <a:endParaRPr lang="zh-CN" altLang="en-US" sz="1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887084"/>
      </p:ext>
    </p:extLst>
  </p:cSld>
  <p:clrMapOvr>
    <a:masterClrMapping/>
  </p:clrMapOvr>
  <p:transition spd="slow" advTm="2816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4" grpId="0" animBg="1"/>
      <p:bldP spid="15" grpId="0" animBg="1"/>
      <p:bldP spid="16" grpId="0"/>
      <p:bldP spid="17" grpId="0"/>
      <p:bldP spid="8" grpId="0" animBg="1"/>
      <p:bldP spid="11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 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GUI(I/O </a:t>
            </a:r>
            <a:r>
              <a:rPr lang="en-US" altLang="zh-CN" b="1" dirty="0">
                <a:solidFill>
                  <a:srgbClr val="00B050">
                    <a:alpha val="75000"/>
                  </a:srgbClr>
                </a:solidFill>
              </a:rPr>
              <a:t>success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15971FE-8E2D-5E61-C000-65C530C93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SELECT FOLDER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3213B12-400D-B613-A5BB-E78E966D1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0461" y="1813231"/>
            <a:ext cx="3200400" cy="584549"/>
          </a:xfrm>
        </p:spPr>
        <p:txBody>
          <a:bodyPr/>
          <a:lstStyle/>
          <a:p>
            <a:r>
              <a:rPr lang="en-US" altLang="zh-CN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Status Report</a:t>
            </a:r>
            <a:endParaRPr lang="en-US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F7793D9-6699-4EE5-EF4C-1E6916446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1552" y="1800575"/>
            <a:ext cx="3200400" cy="5845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GRAPH LOADED</a:t>
            </a:r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F788EBAD-ECE3-DEF1-66B9-1CCE1560C6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289649" y="2793534"/>
            <a:ext cx="3392426" cy="3358685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 dirty="0">
                <a:solidFill>
                  <a:schemeClr val="tx1">
                    <a:alpha val="75000"/>
                  </a:schemeClr>
                </a:solidFill>
                <a:effectLst/>
              </a:rPr>
              <a:t>🌲 </a:t>
            </a:r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16</a:t>
            </a:fld>
            <a:endParaRPr lang="zh-CN" altLang="en-US" noProof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05C8986-BB66-9275-5678-000A263A8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87" y="2801632"/>
            <a:ext cx="3228525" cy="333156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DBF33CF-1134-583C-709F-4FAACB3D0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10" y="2823922"/>
            <a:ext cx="2824380" cy="3272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1198798"/>
      </p:ext>
    </p:extLst>
  </p:cSld>
  <p:clrMapOvr>
    <a:masterClrMapping/>
  </p:clrMapOvr>
  <p:transition spd="slow" advTm="1826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build="p"/>
      <p:bldP spid="29" grpId="0" build="p"/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/>
          <a:lstStyle/>
          <a:p>
            <a:pPr algn="ctr" rtl="0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GUI(I/O </a:t>
            </a:r>
            <a:r>
              <a:rPr lang="en-US" altLang="zh-CN" b="1" dirty="0">
                <a:solidFill>
                  <a:srgbClr val="FF0000">
                    <a:alpha val="75000"/>
                  </a:srgbClr>
                </a:solidFill>
              </a:rPr>
              <a:t>error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dirty="0"/>
          </a:p>
        </p:txBody>
      </p:sp>
      <p:sp>
        <p:nvSpPr>
          <p:cNvPr id="64" name="日期占位符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>
              <a:spcAft>
                <a:spcPts val="600"/>
              </a:spcAft>
            </a:pPr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65" name="页脚占位符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 dirty="0">
                <a:solidFill>
                  <a:schemeClr val="tx1">
                    <a:alpha val="75000"/>
                  </a:schemeClr>
                </a:solidFill>
                <a:effectLst/>
              </a:rPr>
              <a:t>🌲 </a:t>
            </a:r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Forest Management System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pic>
        <p:nvPicPr>
          <p:cNvPr id="6" name="内容占位符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2120765E-53B5-F438-69EC-7F0E4865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736" y="2650685"/>
            <a:ext cx="5031360" cy="3544888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D73209-AD23-CB6D-1A4D-E7DDE1999C22}"/>
              </a:ext>
            </a:extLst>
          </p:cNvPr>
          <p:cNvSpPr txBox="1"/>
          <p:nvPr/>
        </p:nvSpPr>
        <p:spPr>
          <a:xfrm>
            <a:off x="1983180" y="2101932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Status Report</a:t>
            </a:r>
            <a:endParaRPr lang="en-US" altLang="zh-CN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zh-CN" alt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6E8805-E6E4-E8BB-A828-90B1C1340D62}"/>
              </a:ext>
            </a:extLst>
          </p:cNvPr>
          <p:cNvSpPr txBox="1">
            <a:spLocks/>
          </p:cNvSpPr>
          <p:nvPr/>
        </p:nvSpPr>
        <p:spPr>
          <a:xfrm>
            <a:off x="8025440" y="2066136"/>
            <a:ext cx="3200400" cy="584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endParaRPr lang="en-US" dirty="0">
              <a:solidFill>
                <a:schemeClr val="tx1">
                  <a:alpha val="8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12" name="图片 11" descr="图表, 散点图&#10;&#10;AI 生成的内容可能不正确。">
            <a:extLst>
              <a:ext uri="{FF2B5EF4-FFF2-40B4-BE49-F238E27FC236}">
                <a16:creationId xmlns:a16="http://schemas.microsoft.com/office/drawing/2014/main" id="{6995B05E-6170-0900-9272-6727DD0F8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051" y="3234656"/>
            <a:ext cx="5653102" cy="29178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2DD80D-D841-F60B-F0D2-7D5AF766E3ED}"/>
              </a:ext>
            </a:extLst>
          </p:cNvPr>
          <p:cNvSpPr txBox="1"/>
          <p:nvPr/>
        </p:nvSpPr>
        <p:spPr>
          <a:xfrm>
            <a:off x="7743424" y="2101932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Segoe UI Emoji" panose="020B0502040204020203" pitchFamily="34" charset="0"/>
                <a:ea typeface="Segoe UI Emoji" panose="020B0502040204020203" pitchFamily="34" charset="0"/>
              </a:rPr>
              <a:t>Graph loaded</a:t>
            </a:r>
            <a:endParaRPr lang="en-US" altLang="zh-CN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986705"/>
      </p:ext>
    </p:extLst>
  </p:cSld>
  <p:clrMapOvr>
    <a:masterClrMapping/>
  </p:clrMapOvr>
  <p:transition spd="slow" advTm="1234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/>
          <a:lstStyle/>
          <a:p>
            <a:pPr algn="ctr" rtl="0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GUI(I/O </a:t>
            </a:r>
            <a:r>
              <a:rPr lang="en-US" altLang="zh-CN" b="1" dirty="0">
                <a:solidFill>
                  <a:srgbClr val="FFC000">
                    <a:alpha val="75000"/>
                  </a:srgbClr>
                </a:solidFill>
              </a:rPr>
              <a:t>csv format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dirty="0"/>
          </a:p>
        </p:txBody>
      </p:sp>
      <p:sp>
        <p:nvSpPr>
          <p:cNvPr id="64" name="日期占位符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>
              <a:spcAft>
                <a:spcPts val="600"/>
              </a:spcAft>
            </a:pPr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65" name="页脚占位符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 dirty="0">
                <a:solidFill>
                  <a:schemeClr val="tx1">
                    <a:alpha val="75000"/>
                  </a:schemeClr>
                </a:solidFill>
                <a:effectLst/>
              </a:rPr>
              <a:t>🌲 </a:t>
            </a:r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Forest Management System</a:t>
            </a:r>
          </a:p>
        </p:txBody>
      </p:sp>
      <p:sp>
        <p:nvSpPr>
          <p:cNvPr id="66" name="灯片编号占位符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 rtl="0"/>
              <a:t>18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D73209-AD23-CB6D-1A4D-E7DDE1999C22}"/>
              </a:ext>
            </a:extLst>
          </p:cNvPr>
          <p:cNvSpPr txBox="1"/>
          <p:nvPr/>
        </p:nvSpPr>
        <p:spPr>
          <a:xfrm>
            <a:off x="1983180" y="2101932"/>
            <a:ext cx="305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Right format</a:t>
            </a:r>
          </a:p>
          <a:p>
            <a:endParaRPr lang="zh-CN" alt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6E8805-E6E4-E8BB-A828-90B1C1340D62}"/>
              </a:ext>
            </a:extLst>
          </p:cNvPr>
          <p:cNvSpPr txBox="1">
            <a:spLocks/>
          </p:cNvSpPr>
          <p:nvPr/>
        </p:nvSpPr>
        <p:spPr>
          <a:xfrm>
            <a:off x="8025440" y="2066136"/>
            <a:ext cx="3200400" cy="584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</a:lstStyle>
          <a:p>
            <a:endParaRPr lang="en-US" dirty="0">
              <a:solidFill>
                <a:schemeClr val="tx1">
                  <a:alpha val="8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2DD80D-D841-F60B-F0D2-7D5AF766E3ED}"/>
              </a:ext>
            </a:extLst>
          </p:cNvPr>
          <p:cNvSpPr txBox="1"/>
          <p:nvPr/>
        </p:nvSpPr>
        <p:spPr>
          <a:xfrm>
            <a:off x="7743424" y="2101932"/>
            <a:ext cx="305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False format</a:t>
            </a:r>
            <a:endParaRPr lang="zh-CN" altLang="en-US" b="1" dirty="0">
              <a:solidFill>
                <a:srgbClr val="C00000"/>
              </a:solidFill>
              <a:latin typeface="Segoe UI Emoji" panose="020B0502040204020203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E118215-936C-7400-874D-B771141F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1337" y="2518728"/>
            <a:ext cx="3377240" cy="182054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20D6A7-DC36-07F3-4546-A9404F631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694" y="2471354"/>
            <a:ext cx="3007816" cy="1915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61128B-3620-466C-17A9-5F896A1F1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300" y="4530955"/>
            <a:ext cx="2118326" cy="19152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0A10CFF-8990-DBBF-776B-DF974DD1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426" y="4530956"/>
            <a:ext cx="2124354" cy="191529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0AF7EAB-B136-75AE-6F6A-28B5E89E247A}"/>
              </a:ext>
            </a:extLst>
          </p:cNvPr>
          <p:cNvSpPr/>
          <p:nvPr/>
        </p:nvSpPr>
        <p:spPr>
          <a:xfrm>
            <a:off x="7106694" y="2856016"/>
            <a:ext cx="725107" cy="158495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DDBA79E-80FC-DCEE-2448-BB17F6B90F47}"/>
              </a:ext>
            </a:extLst>
          </p:cNvPr>
          <p:cNvCxnSpPr>
            <a:cxnSpLocks/>
          </p:cNvCxnSpPr>
          <p:nvPr/>
        </p:nvCxnSpPr>
        <p:spPr>
          <a:xfrm>
            <a:off x="6323610" y="3499243"/>
            <a:ext cx="730912" cy="9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F7C8B6B8-4C14-8523-59BA-D45D96CA6972}"/>
              </a:ext>
            </a:extLst>
          </p:cNvPr>
          <p:cNvSpPr/>
          <p:nvPr/>
        </p:nvSpPr>
        <p:spPr>
          <a:xfrm>
            <a:off x="8443356" y="4750130"/>
            <a:ext cx="498763" cy="1840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39296B0-B3E0-8D74-CD8C-FACF3EAFC042}"/>
              </a:ext>
            </a:extLst>
          </p:cNvPr>
          <p:cNvCxnSpPr>
            <a:cxnSpLocks/>
          </p:cNvCxnSpPr>
          <p:nvPr/>
        </p:nvCxnSpPr>
        <p:spPr>
          <a:xfrm flipH="1">
            <a:off x="8952267" y="4750130"/>
            <a:ext cx="1011130" cy="1267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30B8B61-A4B6-A357-F301-EBA36465E703}"/>
              </a:ext>
            </a:extLst>
          </p:cNvPr>
          <p:cNvSpPr txBox="1"/>
          <p:nvPr/>
        </p:nvSpPr>
        <p:spPr>
          <a:xfrm>
            <a:off x="5944180" y="3314577"/>
            <a:ext cx="57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❌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084311-E7BE-2530-06C7-E5FF9740E272}"/>
              </a:ext>
            </a:extLst>
          </p:cNvPr>
          <p:cNvSpPr txBox="1"/>
          <p:nvPr/>
        </p:nvSpPr>
        <p:spPr>
          <a:xfrm>
            <a:off x="9672780" y="4554636"/>
            <a:ext cx="700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8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45"/>
    </mc:Choice>
    <mc:Fallback xmlns="">
      <p:transition spd="slow" advTm="24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22" grpId="0" animBg="1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</a:rPr>
              <a:t>Conservation Areas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19</a:t>
            </a:fld>
            <a:endParaRPr lang="zh-CN" altLang="en-US" noProof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622" y="1757547"/>
            <a:ext cx="10515600" cy="4551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CEB9E70-0022-3EB0-A637-C4D7C9C1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825" y="1757547"/>
            <a:ext cx="4843194" cy="4472677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78F23D7A-F125-DDF6-7611-6F16AE80F066}"/>
              </a:ext>
            </a:extLst>
          </p:cNvPr>
          <p:cNvSpPr/>
          <p:nvPr/>
        </p:nvSpPr>
        <p:spPr>
          <a:xfrm>
            <a:off x="2000992" y="3429000"/>
            <a:ext cx="1324099" cy="3473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8C4279-F218-343C-6644-9ABF1827AA75}"/>
              </a:ext>
            </a:extLst>
          </p:cNvPr>
          <p:cNvSpPr txBox="1"/>
          <p:nvPr/>
        </p:nvSpPr>
        <p:spPr>
          <a:xfrm>
            <a:off x="146909" y="3417644"/>
            <a:ext cx="25161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Dante" panose="02020502050200020203" pitchFamily="18" charset="0"/>
              </a:rPr>
              <a:t>            Reserve</a:t>
            </a:r>
          </a:p>
          <a:p>
            <a:r>
              <a:rPr lang="en-US" altLang="zh-CN" sz="1600" dirty="0">
                <a:latin typeface="Dante" panose="02020502050200020203" pitchFamily="18" charset="0"/>
              </a:rPr>
              <a:t>(</a:t>
            </a:r>
            <a:r>
              <a:rPr lang="en-US" altLang="zh-CN" sz="1600" b="0" i="0" dirty="0">
                <a:effectLst/>
                <a:latin typeface="Dante" panose="02020502050200020203" pitchFamily="18" charset="0"/>
              </a:rPr>
              <a:t>Fully connected diagrams)</a:t>
            </a:r>
          </a:p>
          <a:p>
            <a:r>
              <a:rPr lang="en-US" altLang="zh-CN" sz="1600" dirty="0">
                <a:latin typeface="Dante" panose="02020502050200020203" pitchFamily="18" charset="0"/>
              </a:rPr>
              <a:t>                DFS</a:t>
            </a:r>
            <a:endParaRPr lang="zh-CN" altLang="en-US" sz="1600" dirty="0">
              <a:latin typeface="Dante" panose="02020502050200020203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3F97698-100C-AA9C-C6A0-876D15D6C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038" y="1753211"/>
            <a:ext cx="4543770" cy="460313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CD525BF-0A22-4000-5982-BE358F7C750F}"/>
              </a:ext>
            </a:extLst>
          </p:cNvPr>
          <p:cNvSpPr txBox="1"/>
          <p:nvPr/>
        </p:nvSpPr>
        <p:spPr>
          <a:xfrm>
            <a:off x="475105" y="3429000"/>
            <a:ext cx="86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8185"/>
      </p:ext>
    </p:extLst>
  </p:cSld>
  <p:clrMapOvr>
    <a:masterClrMapping/>
  </p:clrMapOvr>
  <p:transition spd="slow" advTm="2446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/>
          <a:lstStyle/>
          <a:p>
            <a:pPr algn="ctr" rtl="0"/>
            <a:r>
              <a:rPr lang="en-US" altLang="zh-CN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Presentation</a:t>
            </a:r>
            <a:br>
              <a:rPr lang="en-US" altLang="zh-CN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altLang="zh-CN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Outline</a:t>
            </a:r>
            <a:endParaRPr lang="zh-CN" altLang="en-US" dirty="0">
              <a:solidFill>
                <a:schemeClr val="accent6">
                  <a:lumMod val="40000"/>
                  <a:lumOff val="60000"/>
                  <a:alpha val="75000"/>
                </a:schemeClr>
              </a:solidFill>
              <a:latin typeface="Segoe UI Black" panose="020B0A02040204020203" pitchFamily="34" charset="0"/>
              <a:ea typeface="HGPSoeiKakugothicUB" panose="020B0A00000000000000" pitchFamily="34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009" y="647700"/>
            <a:ext cx="6662132" cy="335610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Overview</a:t>
            </a:r>
            <a:endParaRPr lang="en-US" altLang="zh-CN" b="1" dirty="0">
              <a:solidFill>
                <a:schemeClr val="tx1"/>
              </a:solidFill>
            </a:endParaRPr>
          </a:p>
          <a:p>
            <a:pPr rtl="0"/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System Architecture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egoe WPC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Core Features Demonstration</a:t>
            </a:r>
            <a:endParaRPr lang="en-US" altLang="zh-CN" b="1" dirty="0">
              <a:solidFill>
                <a:schemeClr val="tx1"/>
              </a:solidFill>
            </a:endParaRPr>
          </a:p>
          <a:p>
            <a:pPr rtl="0"/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en-US" altLang="zh-CN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Technical Highlights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en-US" altLang="zh-CN" b="0" i="0" dirty="0">
                <a:solidFill>
                  <a:srgbClr val="616161"/>
                </a:solidFill>
                <a:effectLst/>
                <a:latin typeface="Segoe WPC"/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Difficulties faced and solved</a:t>
            </a:r>
            <a:endParaRPr lang="en-US" altLang="zh-CN" b="1" i="0" dirty="0">
              <a:solidFill>
                <a:schemeClr val="tx1"/>
              </a:solidFill>
              <a:effectLst/>
              <a:latin typeface="Segoe WPC"/>
            </a:endParaRPr>
          </a:p>
          <a:p>
            <a:pPr rtl="0"/>
            <a:r>
              <a:rPr lang="en-US" altLang="zh-CN" dirty="0">
                <a:solidFill>
                  <a:schemeClr val="tx1"/>
                </a:solidFill>
              </a:rPr>
              <a:t>6.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egoe WPC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Future Prospects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7.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egoe WPC"/>
              </a:rPr>
              <a:t>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Summary</a:t>
            </a:r>
            <a:endParaRPr lang="en-US" altLang="zh-CN" b="0" i="0" dirty="0">
              <a:solidFill>
                <a:schemeClr val="tx1"/>
              </a:solidFill>
              <a:effectLst/>
              <a:latin typeface="Segoe WPC"/>
            </a:endParaRPr>
          </a:p>
        </p:txBody>
      </p:sp>
      <p:sp>
        <p:nvSpPr>
          <p:cNvPr id="74" name="日期占位符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n-US" altLang="zh-CN" dirty="0"/>
              <a:t>2025</a:t>
            </a:r>
          </a:p>
        </p:txBody>
      </p:sp>
      <p:sp>
        <p:nvSpPr>
          <p:cNvPr id="75" name="页脚占位符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  <a:p>
            <a:pPr rtl="0"/>
            <a:endParaRPr lang="zh-CN" altLang="en-US" dirty="0"/>
          </a:p>
        </p:txBody>
      </p:sp>
      <p:sp>
        <p:nvSpPr>
          <p:cNvPr id="76" name="灯片编号占位符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/>
              <a:t>2</a:t>
            </a:fld>
            <a:endParaRPr lang="zh-CN" altLang="en-US"/>
          </a:p>
        </p:txBody>
      </p:sp>
      <p:pic>
        <p:nvPicPr>
          <p:cNvPr id="7" name="图片占位符 6" descr="图表, 气泡图&#10;&#10;AI 生成的内容可能不正确。">
            <a:extLst>
              <a:ext uri="{FF2B5EF4-FFF2-40B4-BE49-F238E27FC236}">
                <a16:creationId xmlns:a16="http://schemas.microsoft.com/office/drawing/2014/main" id="{C489AF5D-E497-D976-0303-F4D23C5291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379" r="12379"/>
          <a:stretch>
            <a:fillRect/>
          </a:stretch>
        </p:blipFill>
        <p:spPr>
          <a:xfrm>
            <a:off x="525022" y="4134612"/>
            <a:ext cx="2606040" cy="2075688"/>
          </a:xfrm>
        </p:spPr>
      </p:pic>
      <p:pic>
        <p:nvPicPr>
          <p:cNvPr id="17" name="图片占位符 16" descr="图片包含 图示&#10;&#10;AI 生成的内容可能不正确。">
            <a:extLst>
              <a:ext uri="{FF2B5EF4-FFF2-40B4-BE49-F238E27FC236}">
                <a16:creationId xmlns:a16="http://schemas.microsoft.com/office/drawing/2014/main" id="{AF522DC0-0B0A-E573-2B33-54DF3BFBF43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4686" r="4686"/>
          <a:stretch>
            <a:fillRect/>
          </a:stretch>
        </p:blipFill>
        <p:spPr>
          <a:xfrm>
            <a:off x="3345274" y="4149852"/>
            <a:ext cx="2606040" cy="2075688"/>
          </a:xfrm>
        </p:spPr>
      </p:pic>
      <p:pic>
        <p:nvPicPr>
          <p:cNvPr id="21" name="图片占位符 20" descr="图表, 条形图&#10;&#10;AI 生成的内容可能不正确。">
            <a:extLst>
              <a:ext uri="{FF2B5EF4-FFF2-40B4-BE49-F238E27FC236}">
                <a16:creationId xmlns:a16="http://schemas.microsoft.com/office/drawing/2014/main" id="{7200FF3F-555B-16B5-4B19-4F90B31693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33262" r="33262"/>
          <a:stretch>
            <a:fillRect/>
          </a:stretch>
        </p:blipFill>
        <p:spPr>
          <a:xfrm>
            <a:off x="6164570" y="4134612"/>
            <a:ext cx="2606040" cy="2075688"/>
          </a:xfrm>
        </p:spPr>
      </p:pic>
      <p:pic>
        <p:nvPicPr>
          <p:cNvPr id="25" name="图片占位符 24" descr="图表, 折线图&#10;&#10;AI 生成的内容可能不正确。">
            <a:extLst>
              <a:ext uri="{FF2B5EF4-FFF2-40B4-BE49-F238E27FC236}">
                <a16:creationId xmlns:a16="http://schemas.microsoft.com/office/drawing/2014/main" id="{4C1C3F4D-FE8A-5512-F2F8-79053A6A04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10794" r="10794"/>
          <a:stretch>
            <a:fillRect/>
          </a:stretch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158">
        <p159:morph option="byObject"/>
      </p:transition>
    </mc:Choice>
    <mc:Fallback xmlns="">
      <p:transition spd="slow" advTm="171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</a:rPr>
              <a:t>Conservation Areas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20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1110343" y="1784648"/>
            <a:ext cx="253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Why </a:t>
            </a:r>
            <a:r>
              <a:rPr lang="en-US" altLang="zh-CN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DFS</a:t>
            </a:r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?</a:t>
            </a:r>
            <a:endParaRPr lang="zh-CN" altLang="en-US" sz="2800" dirty="0"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841" y="2307868"/>
            <a:ext cx="10929742" cy="392856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2500" b="1" dirty="0">
                <a:solidFill>
                  <a:schemeClr val="bg2">
                    <a:lumMod val="25000"/>
                    <a:lumOff val="75000"/>
                    <a:alpha val="8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Find Connected Components: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DFS is ideal for finding all healthy trees that are directly or indirectly connected, grouping them into “connected components.” This matches the definition of a reserve.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bg2">
                    <a:lumMod val="25000"/>
                    <a:lumOff val="75000"/>
                    <a:alpha val="8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Efficiency: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DFS visits each node and edge only once, making it fast (O(N+E)) and suitable for large graphs.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bg2">
                    <a:lumMod val="25000"/>
                    <a:lumOff val="75000"/>
                    <a:alpha val="8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No Duplicates or Misses: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By marking visited nodes, DFS ensures every healthy tree is checked exactly once—no repeats, no omissions.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bg2">
                    <a:lumMod val="25000"/>
                    <a:lumOff val="75000"/>
                    <a:alpha val="8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Easy to Implement: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Recursive DFS code is simple and clear for grouping nodes.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bg2">
                    <a:lumMod val="25000"/>
                    <a:lumOff val="75000"/>
                    <a:alpha val="8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Prepares for Further Checks:</a:t>
            </a:r>
          </a:p>
          <a:p>
            <a:pPr marL="0" indent="0">
              <a:buNone/>
            </a:pPr>
            <a:r>
              <a:rPr lang="en-US" altLang="zh-CN" sz="2500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After grouping, it’s easy to check if 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the group forms a clique and is isolated from unhealthy trees.</a:t>
            </a:r>
            <a:endParaRPr lang="zh-CN" altLang="en-US" b="1" dirty="0">
              <a:solidFill>
                <a:schemeClr val="tx1">
                  <a:alpha val="85000"/>
                </a:schemeClr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438456"/>
      </p:ext>
    </p:extLst>
  </p:cSld>
  <p:clrMapOvr>
    <a:masterClrMapping/>
  </p:clrMapOvr>
  <p:transition spd="slow" advTm="2080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21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93" y="428903"/>
            <a:ext cx="3496574" cy="3051391"/>
          </a:xfrm>
        </p:spPr>
        <p:txBody>
          <a:bodyPr anchor="b">
            <a:normAutofit/>
          </a:bodyPr>
          <a:lstStyle/>
          <a:p>
            <a:r>
              <a:rPr lang="en-US" altLang="zh-CN" sz="3600" b="1" dirty="0">
                <a:solidFill>
                  <a:schemeClr val="accent6">
                    <a:lumMod val="40000"/>
                    <a:lumOff val="60000"/>
                    <a:alpha val="75000"/>
                  </a:schemeClr>
                </a:solidFill>
              </a:rPr>
              <a:t>Conservation Areas</a:t>
            </a:r>
            <a:endParaRPr lang="zh-CN" altLang="en-US" sz="3700" b="1" dirty="0">
              <a:solidFill>
                <a:srgbClr val="FFFF00">
                  <a:alpha val="75000"/>
                </a:srgbClr>
              </a:solidFill>
            </a:endParaRP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42B2BE4A-3CA3-CC33-FF4D-C13841C1F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F57FFA-1682-28F0-7BB5-17313481129B}"/>
              </a:ext>
            </a:extLst>
          </p:cNvPr>
          <p:cNvSpPr txBox="1"/>
          <p:nvPr/>
        </p:nvSpPr>
        <p:spPr>
          <a:xfrm>
            <a:off x="8170545" y="1054517"/>
            <a:ext cx="391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37F99E-7D17-7990-ADCA-361389C6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634" y="0"/>
            <a:ext cx="3458731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08AB056-4E96-2788-4357-A3DE8DA54EE3}"/>
              </a:ext>
            </a:extLst>
          </p:cNvPr>
          <p:cNvSpPr txBox="1"/>
          <p:nvPr/>
        </p:nvSpPr>
        <p:spPr>
          <a:xfrm>
            <a:off x="7963784" y="747491"/>
            <a:ext cx="405542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Start:</a:t>
            </a:r>
          </a:p>
          <a:p>
            <a:r>
              <a:rPr lang="en-US" altLang="zh-CN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Begin reserve detection.</a:t>
            </a:r>
          </a:p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Init:</a:t>
            </a:r>
          </a:p>
          <a:p>
            <a:r>
              <a:rPr lang="en-US" altLang="zh-CN" sz="20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Create an empty list to store reserves </a:t>
            </a:r>
          </a:p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Loop:</a:t>
            </a:r>
          </a:p>
          <a:p>
            <a:r>
              <a:rPr lang="en-US" altLang="zh-CN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For each healthy tree: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If already checked,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skip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Use DFS to find all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connected 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  healthy trees (group).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If group has less than 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3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skip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If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not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all trees in group are directly 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connected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skip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If any tree in group 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touches 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an 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unhealthy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 tree, 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skip</a:t>
            </a: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b="1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Otherwise, add group to reserve list.</a:t>
            </a:r>
          </a:p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End:</a:t>
            </a:r>
          </a:p>
          <a:p>
            <a:r>
              <a:rPr lang="en-US" altLang="zh-CN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Return the list of reserve sets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724690"/>
      </p:ext>
    </p:extLst>
  </p:cSld>
  <p:clrMapOvr>
    <a:masterClrMapping/>
  </p:clrMapOvr>
  <p:transition spd="slow" advTm="2628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</a:t>
            </a:r>
            <a:r>
              <a:rPr lang="en-US" altLang="zh-CN" b="1" dirty="0">
                <a:solidFill>
                  <a:srgbClr val="FFFF00">
                    <a:alpha val="75000"/>
                  </a:srgbClr>
                </a:solidFill>
              </a:rPr>
              <a:t>Path Finding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69A9F45-716C-86DD-407A-193BC89E2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Select path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592CF2-8A30-2A61-CD40-035795BF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838" y="2390588"/>
            <a:ext cx="4179686" cy="3751268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D4C1736-6547-E46A-1A89-3FA0C35CE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Find the path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22</a:t>
            </a:fld>
            <a:endParaRPr lang="zh-CN" altLang="en-US" noProof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8DFF80-5B7C-33FD-7F7E-477E9454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484" y="2390588"/>
            <a:ext cx="3905678" cy="37512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396474"/>
      </p:ext>
    </p:extLst>
  </p:cSld>
  <p:clrMapOvr>
    <a:masterClrMapping/>
  </p:clrMapOvr>
  <p:transition spd="slow" advTm="690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  <p:bldP spid="1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rgbClr val="FFFF00">
                    <a:alpha val="75000"/>
                  </a:srgbClr>
                </a:solidFill>
              </a:rPr>
              <a:t>Path Finding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23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1417607" y="1846953"/>
            <a:ext cx="253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Why </a:t>
            </a:r>
            <a:r>
              <a:rPr lang="en-US" altLang="zh-CN" sz="2800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Dijkstra</a:t>
            </a:r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?</a:t>
            </a:r>
            <a:endParaRPr lang="zh-CN" altLang="en-US" sz="2800" dirty="0"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07" y="2471113"/>
            <a:ext cx="10374590" cy="356414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FF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Handles Weighted Graphs: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Dijkstra’s algorithm is designed to find the shortest path in graphs where edges have different weights (distances or costs). This matches the forest scenario, where the distance between trees may vary.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FF00">
                    <a:alpha val="85000"/>
                  </a:srgb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Guarantees Optimality: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Dijkstra always finds the true shortest path from the start node to every other node, as long as all edge weights are non-negative.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FF00">
                    <a:alpha val="85000"/>
                  </a:srgb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Efficient for Sparse Graphs: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With a priority queue (min-heap), Dijkstra is very efficient, especially when the graph isn’t too dense.</a:t>
            </a: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893598"/>
      </p:ext>
    </p:extLst>
  </p:cSld>
  <p:clrMapOvr>
    <a:masterClrMapping/>
  </p:clrMapOvr>
  <p:transition spd="slow" advTm="1643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rgbClr val="FFFF00">
                    <a:alpha val="75000"/>
                  </a:srgbClr>
                </a:solidFill>
              </a:rPr>
              <a:t>Path Finding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24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1417606" y="1846953"/>
            <a:ext cx="566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Why </a:t>
            </a:r>
            <a:r>
              <a:rPr lang="en-US" altLang="zh-CN" sz="2800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priority queue (min-heap)</a:t>
            </a:r>
            <a:r>
              <a:rPr lang="en-US" altLang="zh-CN" sz="2800" b="1" i="0" dirty="0">
                <a:solidFill>
                  <a:srgbClr val="FFFF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?</a:t>
            </a:r>
            <a:endParaRPr lang="zh-CN" altLang="en-US" sz="2800" dirty="0">
              <a:solidFill>
                <a:srgbClr val="FFFF00"/>
              </a:solidFill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07" y="2471113"/>
            <a:ext cx="10374590" cy="35641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FF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Always Expand the Closest Node: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The priority queue ensures that, at each step, the algorithm processes the node with the currently smallest known distance. This is the core of Dijkstra’s logic.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FF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Efficiency:</a:t>
            </a:r>
            <a:endParaRPr lang="en-US" altLang="zh-CN" dirty="0">
              <a:solidFill>
                <a:srgbClr val="FFFF00"/>
              </a:solidFill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Using a min-heap allows for fast retrieval and updating of the next node to process, keeping the algorithm’s time complexity low (O((V+E)</a:t>
            </a:r>
            <a:r>
              <a:rPr lang="en-US" altLang="zh-CN" b="1" dirty="0" err="1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logV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)).</a:t>
            </a: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647655"/>
      </p:ext>
    </p:extLst>
  </p:cSld>
  <p:clrMapOvr>
    <a:masterClrMapping/>
  </p:clrMapOvr>
  <p:transition spd="slow" advTm="1293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25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/>
          <a:p>
            <a:r>
              <a:rPr lang="en-US" altLang="zh-CN" sz="3700" b="1" dirty="0">
                <a:solidFill>
                  <a:srgbClr val="FFFF00">
                    <a:alpha val="75000"/>
                  </a:srgbClr>
                </a:solidFill>
              </a:rPr>
              <a:t>Path Finding</a:t>
            </a:r>
            <a:endParaRPr lang="zh-CN" altLang="en-US" sz="3700" b="1" dirty="0">
              <a:solidFill>
                <a:srgbClr val="FFFF00">
                  <a:alpha val="75000"/>
                </a:srgbClr>
              </a:solidFill>
            </a:endParaRP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42B2BE4A-3CA3-CC33-FF4D-C13841C1F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00EA4AC-1AE7-A653-305A-DBB6CB0341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4021455" y="0"/>
            <a:ext cx="4149090" cy="6858000"/>
          </a:xfrm>
          <a:noFill/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2F57FFA-1682-28F0-7BB5-17313481129B}"/>
              </a:ext>
            </a:extLst>
          </p:cNvPr>
          <p:cNvSpPr txBox="1"/>
          <p:nvPr/>
        </p:nvSpPr>
        <p:spPr>
          <a:xfrm>
            <a:off x="8170545" y="1054517"/>
            <a:ext cx="39166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Start: 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Check if start/end nodes exist.</a:t>
            </a:r>
          </a:p>
          <a:p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Init: 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Set start distance=0, others=</a:t>
            </a:r>
            <a:r>
              <a:rPr lang="zh-CN" altLang="en-US" b="1" i="0" dirty="0">
                <a:effectLst/>
                <a:latin typeface="quote-cjk-patch"/>
              </a:rPr>
              <a:t>∞</a:t>
            </a:r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Use min-heap: [(0, start)].</a:t>
            </a:r>
          </a:p>
          <a:p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Loop: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Pop closest node from heap.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If visited, </a:t>
            </a:r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skip</a:t>
            </a:r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; else mark visited.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If reached end, </a:t>
            </a:r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backtrack</a:t>
            </a:r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path.</a:t>
            </a:r>
          </a:p>
          <a:p>
            <a:pPr lvl="1"/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Update</a:t>
            </a:r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neighbors' distances, push to heap if improved.</a:t>
            </a:r>
          </a:p>
          <a:p>
            <a:r>
              <a:rPr lang="en-US" altLang="zh-CN" b="1" dirty="0">
                <a:solidFill>
                  <a:srgbClr val="FFFF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End: </a:t>
            </a:r>
          </a:p>
          <a:p>
            <a:pPr lvl="1"/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If heap empties unreached → no path.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4423679"/>
      </p:ext>
    </p:extLst>
  </p:cSld>
  <p:clrMapOvr>
    <a:masterClrMapping/>
  </p:clrMapOvr>
  <p:transition spd="slow" advTm="1435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</a:t>
            </a:r>
            <a:r>
              <a:rPr lang="en-US" altLang="zh-CN" b="1" dirty="0">
                <a:solidFill>
                  <a:srgbClr val="FF0000">
                    <a:alpha val="75000"/>
                  </a:srgbClr>
                </a:solidFill>
              </a:rPr>
              <a:t>Infection Simulator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26</a:t>
            </a:fld>
            <a:endParaRPr lang="zh-CN" altLang="en-US" noProof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9EF4612-17E0-5997-7B83-7938ECE12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1590" y="1972451"/>
            <a:ext cx="10515600" cy="706787"/>
          </a:xfrm>
        </p:spPr>
        <p:txBody>
          <a:bodyPr/>
          <a:lstStyle/>
          <a:p>
            <a:r>
              <a:rPr lang="en-US" altLang="zh-CN" sz="14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Select the infect tree (selecting other trees will cause an </a:t>
            </a:r>
            <a:r>
              <a:rPr lang="en-US" altLang="zh-CN" sz="1400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error</a:t>
            </a:r>
            <a:r>
              <a:rPr lang="en-US" altLang="zh-CN" sz="14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) to infect the user through the</a:t>
            </a:r>
            <a:r>
              <a:rPr lang="en-US" altLang="zh-CN" sz="1400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Distance-based priority queue</a:t>
            </a:r>
            <a:r>
              <a:rPr lang="en-US" altLang="zh-CN" sz="14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exit the emulator and return to </a:t>
            </a:r>
            <a:r>
              <a:rPr lang="en-US" altLang="zh-CN" sz="1400" i="0" dirty="0">
                <a:solidFill>
                  <a:srgbClr val="00B05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normal</a:t>
            </a:r>
            <a:endParaRPr lang="zh-CN" altLang="en-US" sz="1400" dirty="0">
              <a:solidFill>
                <a:srgbClr val="00B050"/>
              </a:solidFill>
              <a:latin typeface="Segoe UI Emoji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4551B85-AF81-6861-AF73-E31B9E2E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19" y="2778826"/>
            <a:ext cx="5377030" cy="3577524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C4F0B6FB-A278-FE0F-89B8-199DC2E06542}"/>
              </a:ext>
            </a:extLst>
          </p:cNvPr>
          <p:cNvSpPr/>
          <p:nvPr/>
        </p:nvSpPr>
        <p:spPr>
          <a:xfrm>
            <a:off x="2238499" y="4091049"/>
            <a:ext cx="819397" cy="29094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592802-ADDE-442A-7E49-3077A9BA42F1}"/>
              </a:ext>
            </a:extLst>
          </p:cNvPr>
          <p:cNvSpPr txBox="1"/>
          <p:nvPr/>
        </p:nvSpPr>
        <p:spPr>
          <a:xfrm>
            <a:off x="991590" y="3828924"/>
            <a:ext cx="1246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Units are</a:t>
            </a:r>
          </a:p>
          <a:p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roughly estimated based on weights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116266"/>
      </p:ext>
    </p:extLst>
  </p:cSld>
  <p:clrMapOvr>
    <a:masterClrMapping/>
  </p:clrMapOvr>
  <p:transition spd="slow" advTm="2330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rgbClr val="FF0000">
                    <a:alpha val="75000"/>
                  </a:srgbClr>
                </a:solidFill>
              </a:rPr>
              <a:t>Infection Simulator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27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689758" y="1803259"/>
            <a:ext cx="11684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Why </a:t>
            </a:r>
            <a:r>
              <a:rPr lang="en-US" altLang="zh-CN" sz="2800" b="1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not use BFS </a:t>
            </a:r>
            <a:r>
              <a:rPr lang="en-US" altLang="zh-CN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for infection? Why use a </a:t>
            </a:r>
            <a:r>
              <a:rPr lang="en-US" altLang="zh-CN" sz="2800" b="1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Distance-based priority queue</a:t>
            </a:r>
            <a:r>
              <a:rPr lang="en-US" altLang="zh-CN" sz="28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?</a:t>
            </a:r>
            <a:endParaRPr lang="zh-CN" altLang="en-US" sz="2800" dirty="0"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07" y="2471113"/>
            <a:ext cx="10374590" cy="35641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BFS is for equal steps: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BFS works well if every tree takes the same time to get infected (for example, 1 day for each tree).But if some trees are closer and some are farther, BFS cannot tell which tree gets infected first.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Priority queue is for different times: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In a real forest, some trees are close, some are far. A priority queue always picks the tree that will be infected the soonest. This makes the infection order correct.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Like Dijkstra’s algorithm: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This method is like Dijkstra’s algorithm, which always finds the fastest way.</a:t>
            </a: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214850"/>
      </p:ext>
    </p:extLst>
  </p:cSld>
  <p:clrMapOvr>
    <a:masterClrMapping/>
  </p:clrMapOvr>
  <p:transition spd="slow" advTm="1999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28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/>
          <a:p>
            <a:r>
              <a:rPr lang="en-US" altLang="zh-CN" sz="3600" b="1" dirty="0">
                <a:solidFill>
                  <a:srgbClr val="FF0000">
                    <a:alpha val="75000"/>
                  </a:srgbClr>
                </a:solidFill>
              </a:rPr>
              <a:t>Infection Simulator</a:t>
            </a:r>
            <a:endParaRPr lang="zh-CN" altLang="en-US" sz="3700" b="1" dirty="0">
              <a:solidFill>
                <a:srgbClr val="FFFF00">
                  <a:alpha val="75000"/>
                </a:srgbClr>
              </a:solidFill>
            </a:endParaRP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42B2BE4A-3CA3-CC33-FF4D-C13841C1F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F3EE66-B184-CAD4-0E62-D6345BC3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951" y="0"/>
            <a:ext cx="4648145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E215C04-19CA-F998-51DC-DA1E12C70EBD}"/>
              </a:ext>
            </a:extLst>
          </p:cNvPr>
          <p:cNvSpPr txBox="1"/>
          <p:nvPr/>
        </p:nvSpPr>
        <p:spPr>
          <a:xfrm>
            <a:off x="8569038" y="871886"/>
            <a:ext cx="37516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Start: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Validate infected starting tree</a:t>
            </a:r>
          </a:p>
          <a:p>
            <a:pPr algn="l"/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Init: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Begin tracking from start Prepare processing queue</a:t>
            </a:r>
          </a:p>
          <a:p>
            <a:pPr algn="l"/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Spread: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Always infect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nearest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tree first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Record when each tree gets infected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Schedule neighbors for later infection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based on distance</a:t>
            </a:r>
          </a:p>
          <a:p>
            <a:pPr algn="l"/>
            <a:r>
              <a:rPr lang="en-US" altLang="zh-CN" b="1" i="0" dirty="0">
                <a:solidFill>
                  <a:srgbClr val="FF000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Complete: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Finish when no more trees can be infected</a:t>
            </a:r>
          </a:p>
          <a:p>
            <a:pPr lvl="1" algn="l"/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Return full infection timeline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744271"/>
      </p:ext>
    </p:extLst>
  </p:cSld>
  <p:clrMapOvr>
    <a:masterClrMapping/>
  </p:clrMapOvr>
  <p:transition spd="slow" advTm="1339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alpha val="75000"/>
                  </a:schemeClr>
                </a:solidFill>
              </a:rPr>
              <a:t>🖥️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GUI(</a:t>
            </a: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Force-Directed Layout</a:t>
            </a:r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)</a:t>
            </a:r>
            <a:endParaRPr lang="zh-CN" altLang="en-US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790B3BE-42D2-095D-A5D2-15515270F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>
              <a:effectLst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noProof="0"/>
              <a:t>2025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zh-CN" altLang="en-US" b="1" i="0">
                <a:effectLst/>
              </a:rPr>
              <a:t>🌲 </a:t>
            </a:r>
            <a:r>
              <a:rPr lang="en-US" altLang="zh-CN" b="1" i="0">
                <a:effectLst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altLang="zh-CN" noProof="0" smtClean="0"/>
              <a:pPr>
                <a:spcAft>
                  <a:spcPts val="600"/>
                </a:spcAft>
              </a:pPr>
              <a:t>29</a:t>
            </a:fld>
            <a:endParaRPr lang="zh-CN" altLang="en-US" noProof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B854DB-1950-BD0C-EDA0-06B77932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0" y="3341608"/>
            <a:ext cx="6234547" cy="29155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E1467A-071C-0E27-B798-87B66D096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8" y="2962900"/>
            <a:ext cx="2728093" cy="3294216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B6A720F-9277-F28E-4C95-BE4B2E20C4D8}"/>
              </a:ext>
            </a:extLst>
          </p:cNvPr>
          <p:cNvCxnSpPr/>
          <p:nvPr/>
        </p:nvCxnSpPr>
        <p:spPr>
          <a:xfrm>
            <a:off x="610978" y="2898457"/>
            <a:ext cx="421574" cy="1300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3923AB3-1C5B-940A-2DA5-59F090481B58}"/>
              </a:ext>
            </a:extLst>
          </p:cNvPr>
          <p:cNvSpPr txBox="1"/>
          <p:nvPr/>
        </p:nvSpPr>
        <p:spPr>
          <a:xfrm>
            <a:off x="213557" y="2492216"/>
            <a:ext cx="88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restore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109203"/>
      </p:ext>
    </p:extLst>
  </p:cSld>
  <p:clrMapOvr>
    <a:masterClrMapping/>
  </p:clrMapOvr>
  <p:transition spd="slow" advTm="2063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/>
          <a:p>
            <a:pPr algn="r" rtl="0"/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Project Overview</a:t>
            </a:r>
            <a:endParaRPr lang="zh-CN" altLang="en-US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069" y="5059252"/>
            <a:ext cx="3809171" cy="172545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CN" sz="1600" dirty="0"/>
              <a:t>Project background</a:t>
            </a:r>
          </a:p>
          <a:p>
            <a:pPr rtl="0"/>
            <a:r>
              <a:rPr lang="en-US" altLang="zh-CN" sz="1600" dirty="0"/>
              <a:t>Project objectives</a:t>
            </a:r>
          </a:p>
          <a:p>
            <a:pPr rtl="0"/>
            <a:r>
              <a:rPr lang="en-US" altLang="zh-CN" sz="1600" dirty="0"/>
              <a:t>Project achievements</a:t>
            </a:r>
          </a:p>
          <a:p>
            <a:pPr rtl="0"/>
            <a:r>
              <a:rPr lang="en-US" altLang="zh-CN" sz="1600" dirty="0"/>
              <a:t>Team members and roles </a:t>
            </a:r>
          </a:p>
          <a:p>
            <a:pPr rtl="0"/>
            <a:endParaRPr lang="zh-CN" altLang="en-US" sz="16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D5EDB5B-90F9-E572-F7A4-4D9BCC5F1B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412" b="18412"/>
          <a:stretch/>
        </p:blipFill>
        <p:spPr>
          <a:xfrm>
            <a:off x="1524" y="156"/>
            <a:ext cx="12188952" cy="456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  <p:transition spd="slow" advTm="267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Force-Directed Layout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30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1417607" y="1906329"/>
            <a:ext cx="944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Segoe UI Emoji" panose="020B0502040204020203" pitchFamily="34" charset="0"/>
              </a:rPr>
              <a:t>Why </a:t>
            </a:r>
            <a:r>
              <a:rPr lang="en-US" altLang="zh-CN" sz="2800" b="1" dirty="0">
                <a:solidFill>
                  <a:srgbClr val="00B0F0"/>
                </a:solidFill>
                <a:latin typeface="Segoe UI Emoji" panose="020B0502040204020203" pitchFamily="34" charset="0"/>
              </a:rPr>
              <a:t>Force-Directed Layout</a:t>
            </a:r>
            <a:r>
              <a:rPr lang="en-US" altLang="zh-CN" sz="2800" b="1" dirty="0">
                <a:latin typeface="Segoe UI Emoji" panose="020B0502040204020203" pitchFamily="34" charset="0"/>
              </a:rPr>
              <a:t>?</a:t>
            </a:r>
            <a:endParaRPr lang="zh-CN" altLang="en-US" sz="2800" b="1" dirty="0"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07" y="2471113"/>
            <a:ext cx="10374590" cy="35641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Make the node layout more beautiful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The force-directed algorithm lets the trees (nodes) automatically spread out and </a:t>
            </a: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not overlap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making the whole structure clearer and better looking.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Show real relationships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Nodes</a:t>
            </a:r>
            <a:r>
              <a:rPr lang="en-US" altLang="zh-CN" b="1" dirty="0">
                <a:solidFill>
                  <a:srgbClr val="00B0F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that are closely connected will be closer together, while weakly connected nodes will be farther apart. This visually shows the relationships between trees in the forest.</a:t>
            </a: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072611"/>
      </p:ext>
    </p:extLst>
  </p:cSld>
  <p:clrMapOvr>
    <a:masterClrMapping/>
  </p:clrMapOvr>
  <p:transition spd="slow" advTm="1480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Adjacency list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31</a:t>
            </a:fld>
            <a:endParaRPr lang="zh-CN" altLang="en-US" noProof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3DF8D7-7788-48C4-785E-95362E700F3A}"/>
              </a:ext>
            </a:extLst>
          </p:cNvPr>
          <p:cNvSpPr txBox="1"/>
          <p:nvPr/>
        </p:nvSpPr>
        <p:spPr>
          <a:xfrm>
            <a:off x="1417607" y="1888516"/>
            <a:ext cx="944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Segoe UI Emoji" panose="020B0502040204020203" pitchFamily="34" charset="0"/>
              </a:rPr>
              <a:t>Why 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Adjacency list</a:t>
            </a:r>
            <a:r>
              <a:rPr lang="en-US" altLang="zh-CN" sz="2800" b="1" dirty="0">
                <a:latin typeface="Segoe UI Emoji" panose="020B0502040204020203" pitchFamily="34" charset="0"/>
              </a:rPr>
              <a:t>?</a:t>
            </a:r>
            <a:endParaRPr lang="zh-CN" altLang="en-US" sz="2800" b="1" dirty="0">
              <a:latin typeface="Segoe UI Emoji" panose="020B0502040204020203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DB03CE0-8570-A402-AF78-11847566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07" y="2471113"/>
            <a:ext cx="10374590" cy="356414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1" dirty="0">
                <a:solidFill>
                  <a:schemeClr val="accent1">
                    <a:lumMod val="40000"/>
                    <a:lumOff val="6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Memory Efficiency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Forest paths are typically sparse (most trees connect to only a few others), making adjacency lists much more memory-efficient</a:t>
            </a:r>
          </a:p>
          <a:p>
            <a:r>
              <a:rPr lang="en-US" altLang="zh-CN" b="1" dirty="0">
                <a:solidFill>
                  <a:schemeClr val="accent1">
                    <a:lumMod val="40000"/>
                    <a:lumOff val="6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Performance for Common Operations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Finding neighbors of a specific tree is O(1) with our implementation</a:t>
            </a:r>
          </a:p>
          <a:p>
            <a:r>
              <a:rPr lang="en-US" altLang="zh-CN" b="1" dirty="0">
                <a:solidFill>
                  <a:schemeClr val="accent1">
                    <a:lumMod val="40000"/>
                    <a:lumOff val="6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Scalability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Adjacency lists handle large forests better when connections are sparse</a:t>
            </a:r>
          </a:p>
          <a:p>
            <a:r>
              <a:rPr lang="en-US" altLang="zh-CN" b="1" dirty="0">
                <a:solidFill>
                  <a:schemeClr val="accent1">
                    <a:lumMod val="40000"/>
                    <a:lumOff val="60000"/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Flexibility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Easy addition/removal of trees and paths without restructuring the entire data structure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71017"/>
      </p:ext>
    </p:extLst>
  </p:cSld>
  <p:clrMapOvr>
    <a:masterClrMapping/>
  </p:clrMapOvr>
  <p:transition spd="slow" advTm="1480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🖥️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GUI(</a:t>
            </a:r>
            <a:r>
              <a:rPr lang="en-US" altLang="zh-CN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Data Analysis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32</a:t>
            </a:fld>
            <a:endParaRPr lang="zh-CN" altLang="en-US" noProof="0"/>
          </a:p>
        </p:txBody>
      </p:sp>
      <p:pic>
        <p:nvPicPr>
          <p:cNvPr id="7" name="内容占位符 6" descr="图表, 条形图&#10;&#10;AI 生成的内容可能不正确。">
            <a:extLst>
              <a:ext uri="{FF2B5EF4-FFF2-40B4-BE49-F238E27FC236}">
                <a16:creationId xmlns:a16="http://schemas.microsoft.com/office/drawing/2014/main" id="{09C7AEAC-7A1B-5D2A-22D4-2683A8601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356" y="1985401"/>
            <a:ext cx="8914604" cy="2377227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0088F0-F380-22CE-5B83-107CEA307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23" y="2428875"/>
            <a:ext cx="2814043" cy="38675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7FCFD0-5119-FC71-7E15-9820252EF5ED}"/>
              </a:ext>
            </a:extLst>
          </p:cNvPr>
          <p:cNvSpPr txBox="1"/>
          <p:nvPr/>
        </p:nvSpPr>
        <p:spPr>
          <a:xfrm>
            <a:off x="2142330" y="5338607"/>
            <a:ext cx="525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For visual display, we visualized the information data in the picture on the right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282469"/>
      </p:ext>
    </p:extLst>
  </p:cSld>
  <p:clrMapOvr>
    <a:masterClrMapping/>
  </p:clrMapOvr>
  <p:transition spd="slow" advTm="111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Algorithm Complexity⏲</a:t>
            </a:r>
            <a:endParaRPr lang="en-US" altLang="zh-CN" dirty="0">
              <a:solidFill>
                <a:schemeClr val="tx1">
                  <a:alpha val="7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33</a:t>
            </a:fld>
            <a:endParaRPr lang="zh-CN" altLang="en-US" noProof="0"/>
          </a:p>
        </p:txBody>
      </p:sp>
      <p:pic>
        <p:nvPicPr>
          <p:cNvPr id="14" name="图片 13" descr="屏幕的截图&#10;&#10;AI 生成的内容可能不正确。">
            <a:extLst>
              <a:ext uri="{FF2B5EF4-FFF2-40B4-BE49-F238E27FC236}">
                <a16:creationId xmlns:a16="http://schemas.microsoft.com/office/drawing/2014/main" id="{6DCA2237-13A2-1D83-8864-6D810815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68" y="2132212"/>
            <a:ext cx="8359864" cy="3574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094731"/>
      </p:ext>
    </p:extLst>
  </p:cSld>
  <p:clrMapOvr>
    <a:masterClrMapping/>
  </p:clrMapOvr>
  <p:transition spd="slow" advTm="708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/>
          <a:p>
            <a:pPr algn="r"/>
            <a:r>
              <a:rPr lang="en-US" altLang="zh-CN" b="1" i="0" dirty="0">
                <a:effectLst/>
              </a:rPr>
              <a:t> </a:t>
            </a:r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Technical Highlights</a:t>
            </a:r>
            <a:endParaRPr lang="en-US" altLang="zh-CN" b="0" i="0" dirty="0">
              <a:solidFill>
                <a:schemeClr val="tx1">
                  <a:alpha val="75000"/>
                </a:schemeClr>
              </a:solidFill>
              <a:effectLst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58CCA63D-9D4D-99A7-7621-620934BFE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图片占位符 7" descr="绿色的植物&#10;&#10;AI 生成的内容可能不正确。">
            <a:extLst>
              <a:ext uri="{FF2B5EF4-FFF2-40B4-BE49-F238E27FC236}">
                <a16:creationId xmlns:a16="http://schemas.microsoft.com/office/drawing/2014/main" id="{F42526C9-01B4-5DC8-2CAB-F1638DAA61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0997" r="-1" b="-1"/>
          <a:stretch>
            <a:fillRect/>
          </a:stretch>
        </p:blipFill>
        <p:spPr>
          <a:xfrm>
            <a:off x="1524" y="10"/>
            <a:ext cx="12188952" cy="4562846"/>
          </a:xfrm>
          <a:noFill/>
        </p:spPr>
      </p:pic>
    </p:spTree>
    <p:extLst>
      <p:ext uri="{BB962C8B-B14F-4D97-AF65-F5344CB8AC3E}">
        <p14:creationId xmlns:p14="http://schemas.microsoft.com/office/powerpoint/2010/main" val="568064142"/>
      </p:ext>
    </p:extLst>
  </p:cSld>
  <p:clrMapOvr>
    <a:masterClrMapping/>
  </p:clrMapOvr>
  <p:transition spd="slow" advTm="42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3DAA-53FB-B042-0BFD-34F535C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Technical Highlights </a:t>
            </a:r>
            <a:r>
              <a:rPr lang="zh-CN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💡</a:t>
            </a:r>
            <a:endParaRPr lang="zh-CN" altLang="en-US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F9C86-F71A-87FE-298D-4CEEB468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🌳 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Dynamic Visualization: Real-time tree repositioning with drag-and-drop and automatic path weight updates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🔄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Interactive Simulation: Visualizes disease spread patterns and reserve boundaries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⚡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Optimized Adjacency List: Enables O(1) neighbor lookups and distance calculations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🎛️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Force-Directed Layout: Specifically for initial tree positioning from CSV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🧩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Modular Plugin System: Easy integration of new features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973DC-D938-E6B0-A559-403C35F13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9C06C-ACB8-C209-A061-2AEA3ACA3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191F-34E0-B07B-BF49-F31D354E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35</a:t>
            </a:fld>
            <a:endParaRPr lang="zh-CN" alt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83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38">
        <p:fade/>
      </p:transition>
    </mc:Choice>
    <mc:Fallback xmlns="">
      <p:transition spd="med" advTm="223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141" y="5059252"/>
            <a:ext cx="6874327" cy="1209275"/>
          </a:xfrm>
        </p:spPr>
        <p:txBody>
          <a:bodyPr rtlCol="0" anchor="ctr">
            <a:normAutofit fontScale="90000"/>
          </a:bodyPr>
          <a:lstStyle/>
          <a:p>
            <a:pPr algn="r" rtl="0"/>
            <a:r>
              <a:rPr lang="en-US" altLang="zh-CN" b="1" dirty="0">
                <a:solidFill>
                  <a:schemeClr val="tx1"/>
                </a:solidFill>
              </a:rPr>
              <a:t>Difficulties faced and solved</a:t>
            </a:r>
            <a:endParaRPr lang="zh-CN" altLang="en-US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069" y="5059252"/>
            <a:ext cx="3809171" cy="1725455"/>
          </a:xfrm>
        </p:spPr>
        <p:txBody>
          <a:bodyPr rtlCol="0" anchor="ctr">
            <a:normAutofit/>
          </a:bodyPr>
          <a:lstStyle/>
          <a:p>
            <a:pPr rtl="0"/>
            <a:endParaRPr lang="zh-CN" altLang="en-US" sz="1600" dirty="0"/>
          </a:p>
        </p:txBody>
      </p:sp>
      <p:pic>
        <p:nvPicPr>
          <p:cNvPr id="8" name="图片占位符 7" descr="人的脸&#10;&#10;AI 生成的内容可能不正确。">
            <a:extLst>
              <a:ext uri="{FF2B5EF4-FFF2-40B4-BE49-F238E27FC236}">
                <a16:creationId xmlns:a16="http://schemas.microsoft.com/office/drawing/2014/main" id="{EB88C708-E560-C00F-BD12-AEECFB149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397" b="18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1084396"/>
      </p:ext>
    </p:extLst>
  </p:cSld>
  <p:clrMapOvr>
    <a:masterClrMapping/>
  </p:clrMapOvr>
  <p:transition spd="slow" advTm="289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3DAA-53FB-B042-0BFD-34F535C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Difficulties faced and solved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quote-cjk-patch"/>
              </a:rPr>
              <a:t> ⚡</a:t>
            </a:r>
            <a:endParaRPr lang="zh-CN" altLang="en-US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F9C86-F71A-87FE-298D-4CEEB468D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655"/>
            <a:ext cx="10698678" cy="4833257"/>
          </a:xfrm>
        </p:spPr>
        <p:txBody>
          <a:bodyPr>
            <a:normAutofit fontScale="325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Testing Challenges </a:t>
            </a:r>
            <a:r>
              <a:rPr lang="zh-CN" altLang="en-US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🧪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Extensive manual &amp; coverage testing consumed significant time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Iterative testing improved robustness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Resolved issues through module-by-module code inspection</a:t>
            </a:r>
          </a:p>
          <a:p>
            <a:pPr>
              <a:buFont typeface="+mj-lt"/>
              <a:buAutoNum type="arabicPeriod"/>
            </a:pPr>
            <a:r>
              <a:rPr lang="en-US" altLang="zh-CN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Performance Optimization ⚡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Initial algorithms had high time/space complexity (mid-term review feedback)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Implemented adjacency lists for efficient data handling</a:t>
            </a:r>
          </a:p>
          <a:p>
            <a:pPr>
              <a:buFont typeface="+mj-lt"/>
              <a:buAutoNum type="arabicPeriod"/>
            </a:pPr>
            <a:r>
              <a:rPr lang="en-US" altLang="zh-CN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Cross-Platform Compatibility </a:t>
            </a:r>
            <a:r>
              <a:rPr lang="zh-CN" altLang="en-US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🌐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Addressed through detailed code annotations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Improved documentation based on mid-term evaluation feedback</a:t>
            </a:r>
          </a:p>
          <a:p>
            <a:pPr>
              <a:buFont typeface="+mj-lt"/>
              <a:buAutoNum type="arabicPeriod"/>
            </a:pPr>
            <a:r>
              <a:rPr lang="en-US" altLang="zh-CN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Modular Architecture </a:t>
            </a:r>
            <a:r>
              <a:rPr lang="zh-CN" altLang="en-US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🧩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Restructured files by functional features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Incorporated teacher's suggestions for better encapsulation</a:t>
            </a:r>
          </a:p>
          <a:p>
            <a:pPr>
              <a:buFont typeface="+mj-lt"/>
              <a:buAutoNum type="arabicPeriod"/>
            </a:pPr>
            <a:r>
              <a:rPr lang="en-US" altLang="zh-CN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UI Enhancement </a:t>
            </a:r>
            <a:r>
              <a:rPr lang="zh-CN" altLang="en-US" sz="43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💻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Enriched interactive popups and edge cases</a:t>
            </a:r>
          </a:p>
          <a:p>
            <a:pPr marL="457200" lvl="1"/>
            <a:r>
              <a:rPr lang="en-US" altLang="zh-CN" sz="4300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Expanded test set coverage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973DC-D938-E6B0-A559-403C35F13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9C06C-ACB8-C209-A061-2AEA3ACA3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191F-34E0-B07B-BF49-F31D354E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37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127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53">
        <p:fade/>
      </p:transition>
    </mc:Choice>
    <mc:Fallback xmlns="">
      <p:transition spd="med" advTm="5555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3DAA-53FB-B042-0BFD-34F535C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 Coverage Percent </a:t>
            </a:r>
            <a:r>
              <a:rPr lang="zh-CN" altLang="en-US" b="0" i="0">
                <a:solidFill>
                  <a:srgbClr val="404040"/>
                </a:solidFill>
                <a:effectLst/>
                <a:latin typeface="quote-cjk-patch"/>
              </a:rPr>
              <a:t>⚡</a:t>
            </a:r>
            <a:endParaRPr lang="zh-CN" altLang="en-US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973DC-D938-E6B0-A559-403C35F13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9C06C-ACB8-C209-A061-2AEA3ACA3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  <a:endParaRPr lang="en-US" altLang="zh-CN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191F-34E0-B07B-BF49-F31D354E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38</a:t>
            </a:fld>
            <a:endParaRPr lang="zh-CN" altLang="en-US" noProof="0"/>
          </a:p>
        </p:txBody>
      </p:sp>
      <p:pic>
        <p:nvPicPr>
          <p:cNvPr id="11" name="内容占位符 10" descr="文本&#10;&#10;AI 生成的内容可能不正确。">
            <a:extLst>
              <a:ext uri="{FF2B5EF4-FFF2-40B4-BE49-F238E27FC236}">
                <a16:creationId xmlns:a16="http://schemas.microsoft.com/office/drawing/2014/main" id="{70B7FCBB-F253-889B-FF90-7D009AC0F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385" y="1811338"/>
            <a:ext cx="6086475" cy="4545012"/>
          </a:xfrm>
        </p:spPr>
      </p:pic>
      <p:pic>
        <p:nvPicPr>
          <p:cNvPr id="14" name="图片 13" descr="日程表&#10;&#10;AI 生成的内容可能不正确。">
            <a:extLst>
              <a:ext uri="{FF2B5EF4-FFF2-40B4-BE49-F238E27FC236}">
                <a16:creationId xmlns:a16="http://schemas.microsoft.com/office/drawing/2014/main" id="{AEA76F9C-4656-3324-3A48-C1AC5C3A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483" y="2182502"/>
            <a:ext cx="2736991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62">
        <p:fade/>
      </p:transition>
    </mc:Choice>
    <mc:Fallback xmlns="">
      <p:transition spd="med" advTm="1106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/>
          <a:p>
            <a:pPr rtl="0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        Future Prospects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069" y="5059252"/>
            <a:ext cx="3809171" cy="1725455"/>
          </a:xfrm>
        </p:spPr>
        <p:txBody>
          <a:bodyPr rtlCol="0" anchor="ctr">
            <a:normAutofit/>
          </a:bodyPr>
          <a:lstStyle/>
          <a:p>
            <a:pPr rtl="0"/>
            <a:endParaRPr lang="zh-CN" altLang="en-US" sz="1600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D5EDB5B-90F9-E572-F7A4-4D9BCC5F1B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412" b="18412"/>
          <a:stretch/>
        </p:blipFill>
        <p:spPr>
          <a:xfrm>
            <a:off x="1524" y="156"/>
            <a:ext cx="12188952" cy="456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791659"/>
      </p:ext>
    </p:extLst>
  </p:cSld>
  <p:clrMapOvr>
    <a:masterClrMapping/>
  </p:clrMapOvr>
  <p:transition spd="slow" advTm="42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636054"/>
            <a:ext cx="10515600" cy="899783"/>
          </a:xfrm>
        </p:spPr>
        <p:txBody>
          <a:bodyPr rtlCol="0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</a:t>
            </a:r>
            <a:r>
              <a:rPr lang="en-US" altLang="zh-CN" b="1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WPC"/>
              </a:rPr>
              <a:t>background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 and </a:t>
            </a:r>
            <a:r>
              <a:rPr lang="en-US" altLang="zh-CN" b="1" i="0" dirty="0">
                <a:solidFill>
                  <a:srgbClr val="FFC000"/>
                </a:solidFill>
                <a:effectLst/>
                <a:latin typeface="Segoe WPC"/>
              </a:rPr>
              <a:t>objectives</a:t>
            </a:r>
            <a:endParaRPr lang="en-US" altLang="zh-CN" b="1" dirty="0">
              <a:solidFill>
                <a:srgbClr val="FFC000"/>
              </a:solidFill>
            </a:endParaRPr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1654296"/>
            <a:ext cx="10776790" cy="4160171"/>
          </a:xfrm>
        </p:spPr>
        <p:txBody>
          <a:bodyPr rtlCol="0">
            <a:normAutofit fontScale="85000" lnSpcReduction="10000"/>
          </a:bodyPr>
          <a:lstStyle/>
          <a:p>
            <a:pPr algn="l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</a:t>
            </a:r>
            <a:r>
              <a:rPr lang="en-US" altLang="zh-CN" b="1" i="0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Segoe WPC"/>
              </a:rPr>
              <a:t>Background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: </a:t>
            </a:r>
          </a:p>
          <a:p>
            <a:pPr algn="l"/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This system aims to address real-world challenges in </a:t>
            </a:r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forest ecosystem management and analysis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. It provides a comprehensive tool for visualizing and analyzing forest data, aiding in decision-making related to forest conservation and management.</a:t>
            </a:r>
          </a:p>
          <a:p>
            <a:pPr algn="l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</a:t>
            </a:r>
            <a:r>
              <a:rPr lang="en-US" altLang="zh-CN" b="1" i="0" dirty="0">
                <a:solidFill>
                  <a:srgbClr val="FFC000"/>
                </a:solidFill>
                <a:effectLst/>
                <a:latin typeface="Segoe WPC"/>
              </a:rPr>
              <a:t>Objectives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:</a:t>
            </a:r>
          </a:p>
          <a:p>
            <a:pPr algn="l"/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Develop a user-friendly application that allows users to manage tree data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, </a:t>
            </a:r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simulate     disease spread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, </a:t>
            </a:r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find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 optimal </a:t>
            </a:r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paths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 between trees, and </a:t>
            </a:r>
            <a:r>
              <a:rPr lang="en-US" altLang="zh-CN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Segoe WPC"/>
              </a:rPr>
              <a:t>detect forest reserves</a:t>
            </a:r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.</a:t>
            </a:r>
          </a:p>
          <a:p>
            <a:pPr algn="l"/>
            <a:r>
              <a:rPr lang="en-US" altLang="zh-CN" b="0" i="0" dirty="0">
                <a:solidFill>
                  <a:schemeClr val="tx1"/>
                </a:solidFill>
                <a:effectLst/>
                <a:latin typeface="Segoe WPC"/>
              </a:rPr>
              <a:t>Implement advanced algorithms for forest analysis and provide a modern graphical user interface to enhance user interaction.</a:t>
            </a:r>
          </a:p>
          <a:p>
            <a:pPr algn="l"/>
            <a:endParaRPr lang="en-US" altLang="zh-CN" b="0" i="0" dirty="0">
              <a:solidFill>
                <a:schemeClr val="tx1"/>
              </a:solidFill>
              <a:effectLst/>
              <a:latin typeface="Segoe WPC"/>
            </a:endParaRPr>
          </a:p>
          <a:p>
            <a:pPr rtl="0"/>
            <a:endParaRPr lang="zh-CN" altLang="en-US" dirty="0"/>
          </a:p>
        </p:txBody>
      </p:sp>
      <p:sp>
        <p:nvSpPr>
          <p:cNvPr id="182" name="日期占位符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n-US" altLang="zh-CN"/>
              <a:t>2025</a:t>
            </a:r>
            <a:endParaRPr lang="en-US" altLang="zh-CN" dirty="0"/>
          </a:p>
        </p:txBody>
      </p:sp>
      <p:sp>
        <p:nvSpPr>
          <p:cNvPr id="183" name="页脚占位符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  <a:endParaRPr lang="en-US" altLang="zh-CN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84" name="灯片编号占位符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5684">
        <p159:morph option="byObject"/>
      </p:transition>
    </mc:Choice>
    <mc:Fallback xmlns="">
      <p:transition spd="slow" advTm="25684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3DAA-53FB-B042-0BFD-34F535C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Future Prospects</a:t>
            </a:r>
            <a:r>
              <a:rPr lang="zh-CN" altLang="en-US" sz="40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F9C86-F71A-87FE-298D-4CEEB468D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19" y="2251419"/>
            <a:ext cx="9310255" cy="356414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b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zh-CN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🔹 </a:t>
            </a:r>
            <a:r>
              <a:rPr lang="en-US" altLang="zh-CN" b="1" i="0" dirty="0">
                <a:solidFill>
                  <a:srgbClr val="00B0F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Search trees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→ Quick sorting by tree type/age</a:t>
            </a:r>
          </a:p>
          <a:p>
            <a:pPr marL="0" indent="0">
              <a:buNone/>
            </a:pPr>
            <a:b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zh-CN" altLang="en-US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🔹 </a:t>
            </a:r>
            <a:r>
              <a:rPr lang="en-US" altLang="zh-CN" b="1" i="0" dirty="0">
                <a:solidFill>
                  <a:srgbClr val="7030A0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AI helper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→ Get automatic care suggestions</a:t>
            </a: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973DC-D938-E6B0-A559-403C35F13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9C06C-ACB8-C209-A061-2AEA3ACA3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191F-34E0-B07B-BF49-F31D354E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40</a:t>
            </a:fld>
            <a:endParaRPr lang="zh-CN" altLang="en-US" noProof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F7734F-7657-2390-C7D3-CC9645FC873A}"/>
              </a:ext>
            </a:extLst>
          </p:cNvPr>
          <p:cNvSpPr txBox="1"/>
          <p:nvPr/>
        </p:nvSpPr>
        <p:spPr>
          <a:xfrm>
            <a:off x="1478477" y="2108210"/>
            <a:ext cx="253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What's Next?</a:t>
            </a:r>
            <a:endParaRPr lang="zh-CN" altLang="en-US" sz="2800" dirty="0"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38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82">
        <p:fade/>
      </p:transition>
    </mc:Choice>
    <mc:Fallback xmlns="">
      <p:transition spd="med" advTm="86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/>
          <a:p>
            <a:pPr algn="r"/>
            <a:r>
              <a:rPr lang="en-US" altLang="zh-CN" b="1" i="0" dirty="0">
                <a:solidFill>
                  <a:schemeClr val="tx1">
                    <a:alpha val="75000"/>
                  </a:schemeClr>
                </a:solidFill>
                <a:effectLst/>
              </a:rPr>
              <a:t>Project Summary   </a:t>
            </a:r>
            <a:endParaRPr lang="en-US" altLang="zh-CN" b="0" i="0" dirty="0">
              <a:solidFill>
                <a:schemeClr val="tx1">
                  <a:alpha val="75000"/>
                </a:schemeClr>
              </a:solidFill>
              <a:effectLst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0956380-B95A-DA56-1529-8715417D2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图片占位符 10" descr="水中的树&#10;&#10;AI 生成的内容可能不正确。">
            <a:extLst>
              <a:ext uri="{FF2B5EF4-FFF2-40B4-BE49-F238E27FC236}">
                <a16:creationId xmlns:a16="http://schemas.microsoft.com/office/drawing/2014/main" id="{4243084B-2A2E-CE45-5928-88DBFFDB03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0302" r="-1" b="8104"/>
          <a:stretch>
            <a:fillRect/>
          </a:stretch>
        </p:blipFill>
        <p:spPr>
          <a:xfrm>
            <a:off x="1524" y="10"/>
            <a:ext cx="12188952" cy="4562846"/>
          </a:xfrm>
          <a:noFill/>
        </p:spPr>
      </p:pic>
    </p:spTree>
    <p:extLst>
      <p:ext uri="{BB962C8B-B14F-4D97-AF65-F5344CB8AC3E}">
        <p14:creationId xmlns:p14="http://schemas.microsoft.com/office/powerpoint/2010/main" val="3113813964"/>
      </p:ext>
    </p:extLst>
  </p:cSld>
  <p:clrMapOvr>
    <a:masterClrMapping/>
  </p:clrMapOvr>
  <p:transition spd="slow" advTm="294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C3DAA-53FB-B042-0BFD-34F535C4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 Summary</a:t>
            </a:r>
            <a:r>
              <a:rPr lang="zh-CN" altLang="en-US" sz="40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</a:rPr>
              <a:t>🧩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F9C86-F71A-87FE-298D-4CEEB468D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658" y="2631430"/>
            <a:ext cx="9310255" cy="356414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endParaRPr lang="zh-CN" altLang="en-US" b="1" dirty="0">
              <a:solidFill>
                <a:schemeClr val="tx1"/>
              </a:solidFill>
              <a:latin typeface="Segoe UI Emoji" panose="020B0502040204020203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973DC-D938-E6B0-A559-403C35F13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9C06C-ACB8-C209-A061-2AEA3ACA3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191F-34E0-B07B-BF49-F31D354E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42</a:t>
            </a:fld>
            <a:endParaRPr lang="zh-CN" altLang="en-US" noProof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63537B-9777-886E-FA0D-CD743E6B4CB8}"/>
              </a:ext>
            </a:extLst>
          </p:cNvPr>
          <p:cNvSpPr txBox="1"/>
          <p:nvPr/>
        </p:nvSpPr>
        <p:spPr>
          <a:xfrm>
            <a:off x="1270658" y="2119745"/>
            <a:ext cx="9650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This forest management system represents our most complex and time-intensive project to date. Through this hands-on experience, we gained valuable technical and engineering insights.</a:t>
            </a:r>
          </a:p>
          <a:p>
            <a:endParaRPr lang="en-US" altLang="zh-CN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We successfully implemented graph theory algorithms like Dijkstra's shortest path and DFS detection. Building the complete system - from core algorithms to visualization - deepened our understanding of practical software development.</a:t>
            </a:r>
          </a:p>
          <a:p>
            <a:endParaRPr lang="en-US" altLang="zh-CN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The project taught us how technical implementation, system design. These hard-won lessons will continue to guide our growth as developers.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1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472">
        <p:fade/>
      </p:transition>
    </mc:Choice>
    <mc:Fallback xmlns="">
      <p:transition spd="med" advTm="394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ECD90-A056-AD46-C33C-731CFCC9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30955" cy="3117186"/>
          </a:xfrm>
        </p:spPr>
        <p:txBody>
          <a:bodyPr/>
          <a:lstStyle/>
          <a:p>
            <a:r>
              <a:rPr lang="en-US" altLang="zh-CN" b="1" i="0" dirty="0">
                <a:solidFill>
                  <a:schemeClr val="tx1"/>
                </a:solidFill>
                <a:effectLst/>
                <a:latin typeface="quote-cjk-patch"/>
              </a:rPr>
              <a:t>Thank you for your attention and valuable guidance!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B54E08-F993-DEF0-99D1-C17FC8C98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400" b="1" i="0" dirty="0">
                <a:solidFill>
                  <a:schemeClr val="bg2">
                    <a:lumMod val="25000"/>
                    <a:lumOff val="75000"/>
                  </a:schemeClr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Merci beaucoup!</a:t>
            </a:r>
            <a:r>
              <a:rPr lang="zh-CN" altLang="en-US" sz="4000" b="1" i="0" dirty="0">
                <a:solidFill>
                  <a:schemeClr val="tx1"/>
                </a:solidFill>
                <a:effectLst/>
                <a:latin typeface="quote-cjk-patch"/>
              </a:rPr>
              <a:t>🎇</a:t>
            </a:r>
            <a:endParaRPr lang="zh-CN" altLang="en-US" sz="4400" dirty="0">
              <a:solidFill>
                <a:schemeClr val="bg2">
                  <a:lumMod val="25000"/>
                  <a:lumOff val="75000"/>
                </a:schemeClr>
              </a:solidFill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3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463">
        <p159:morph option="byObject"/>
      </p:transition>
    </mc:Choice>
    <mc:Fallback xmlns="">
      <p:transition spd="slow" advTm="646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636054"/>
            <a:ext cx="10515600" cy="899783"/>
          </a:xfrm>
        </p:spPr>
        <p:txBody>
          <a:bodyPr rtlCol="0"/>
          <a:lstStyle/>
          <a:p>
            <a:pPr algn="ctr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Project</a:t>
            </a:r>
            <a:r>
              <a:rPr lang="en-US" altLang="zh-CN" b="1" dirty="0">
                <a:solidFill>
                  <a:schemeClr val="tx1"/>
                </a:solidFill>
                <a:latin typeface="Segoe WPC"/>
              </a:rPr>
              <a:t> Achievements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1" name="文本占位符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1626376"/>
            <a:ext cx="10972234" cy="4990809"/>
          </a:xfrm>
        </p:spPr>
        <p:txBody>
          <a:bodyPr rtlCol="0">
            <a:normAutofit fontScale="47500" lnSpcReduction="20000"/>
          </a:bodyPr>
          <a:lstStyle/>
          <a:p>
            <a:pPr>
              <a:buFont typeface="+mj-lt"/>
              <a:buAutoNum type="arabicPeriod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🌲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Tree Data Management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Implemented features for adding, deleting, and modifying trees, allowing users to manage forest tree data through an intuitive interface.</a:t>
            </a:r>
          </a:p>
          <a:p>
            <a:pPr>
              <a:buFont typeface="+mj-lt"/>
              <a:buAutoNum type="arabicPeriod" startAt="2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🛤️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Path Management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Enabled path addition and deletion, allowing users to easily manage connections between trees and optimize forest resource utilization.</a:t>
            </a:r>
          </a:p>
          <a:p>
            <a:pPr>
              <a:buFont typeface="+mj-lt"/>
              <a:buAutoNum type="arabicPeriod" startAt="3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📊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Data Import/Export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Supported CSV format for data import and export, ensuring data standardization and portability.</a:t>
            </a:r>
          </a:p>
          <a:p>
            <a:pPr>
              <a:buFont typeface="+mj-lt"/>
              <a:buAutoNum type="arabicPeriod" startAt="4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🔍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Shortest Path Algorithm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Implemented </a:t>
            </a:r>
            <a:r>
              <a:rPr lang="en-US" altLang="zh-CN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</a:rPr>
              <a:t>Dijkstra's algorithm 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to find the shortest path between trees, helping users quickly identify optimal routes.</a:t>
            </a:r>
          </a:p>
          <a:p>
            <a:pPr>
              <a:buFont typeface="+mj-lt"/>
              <a:buAutoNum type="arabicPeriod" startAt="5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🦠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Infection Simulation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Simulated disease spread in the forest using </a:t>
            </a:r>
            <a:r>
              <a:rPr lang="en-US" altLang="zh-CN" sz="2400" b="1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Distance-based priority queue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, aiding users in predicting and managing potential disease risks.</a:t>
            </a:r>
          </a:p>
          <a:p>
            <a:pPr>
              <a:buFont typeface="+mj-lt"/>
              <a:buAutoNum type="arabicPeriod" startAt="6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🛡️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Reserve Detection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Implemented </a:t>
            </a:r>
            <a:r>
              <a:rPr lang="en-US" altLang="zh-CN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</a:rPr>
              <a:t>DFS-based reserve detection 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to automatically identify and highlight connected forest reserves.</a:t>
            </a:r>
          </a:p>
          <a:p>
            <a:pPr>
              <a:buFont typeface="+mj-lt"/>
              <a:buAutoNum type="arabicPeriod" startAt="7"/>
            </a:pPr>
            <a:r>
              <a:rPr lang="zh-CN" altLang="en-US" b="1" dirty="0">
                <a:solidFill>
                  <a:schemeClr val="tx1"/>
                </a:solidFill>
                <a:effectLst/>
              </a:rPr>
              <a:t>🎨 </a:t>
            </a:r>
            <a:r>
              <a:rPr lang="en-US" altLang="zh-CN" b="1" dirty="0">
                <a:solidFill>
                  <a:schemeClr val="tx1"/>
                </a:solidFill>
                <a:effectLst/>
              </a:rPr>
              <a:t>Modern GUI Interface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  <a:effectLst/>
              </a:rPr>
              <a:t>Provided an intuitive </a:t>
            </a:r>
            <a:r>
              <a:rPr lang="en-US" altLang="zh-CN" dirty="0" err="1">
                <a:solidFill>
                  <a:schemeClr val="tx1"/>
                </a:solidFill>
                <a:effectLst/>
              </a:rPr>
              <a:t>Tkinter</a:t>
            </a:r>
            <a:r>
              <a:rPr lang="en-US" altLang="zh-CN" dirty="0">
                <a:solidFill>
                  <a:schemeClr val="tx1"/>
                </a:solidFill>
                <a:effectLst/>
              </a:rPr>
              <a:t> interface, allowing users to interact with the system through interactive elements and custom styling.</a:t>
            </a:r>
            <a:endParaRPr lang="en-US" altLang="zh-CN" b="0" i="0" dirty="0">
              <a:solidFill>
                <a:schemeClr val="tx1"/>
              </a:solidFill>
              <a:effectLst/>
              <a:latin typeface="Segoe WPC"/>
            </a:endParaRPr>
          </a:p>
        </p:txBody>
      </p:sp>
      <p:sp>
        <p:nvSpPr>
          <p:cNvPr id="182" name="日期占位符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n-US" altLang="zh-CN"/>
              <a:t>2025</a:t>
            </a:r>
            <a:endParaRPr lang="en-US" altLang="zh-CN" dirty="0"/>
          </a:p>
        </p:txBody>
      </p:sp>
      <p:sp>
        <p:nvSpPr>
          <p:cNvPr id="183" name="页脚占位符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184" name="灯片编号占位符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 rtl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6390">
        <p14:reveal/>
      </p:transition>
    </mc:Choice>
    <mc:Fallback xmlns="">
      <p:transition spd="slow" advTm="2639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C2AA78-FAB6-4776-8D07-F29C782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rtlCol="0"/>
          <a:lstStyle/>
          <a:p>
            <a:pPr algn="ctr" rtl="0"/>
            <a:r>
              <a:rPr lang="en-US" altLang="zh-CN" sz="4000" b="1" dirty="0">
                <a:solidFill>
                  <a:schemeClr val="tx1">
                    <a:alpha val="75000"/>
                  </a:schemeClr>
                </a:solidFill>
              </a:rPr>
              <a:t>Team members and roles </a:t>
            </a:r>
          </a:p>
        </p:txBody>
      </p:sp>
      <p:graphicFrame>
        <p:nvGraphicFramePr>
          <p:cNvPr id="7" name="内容占位符 8" descr="团队占位符">
            <a:extLst>
              <a:ext uri="{FF2B5EF4-FFF2-40B4-BE49-F238E27FC236}">
                <a16:creationId xmlns:a16="http://schemas.microsoft.com/office/drawing/2014/main" id="{9C305D2F-514C-4B1B-B3E8-608BA1091E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452411"/>
              </p:ext>
            </p:extLst>
          </p:nvPr>
        </p:nvGraphicFramePr>
        <p:xfrm>
          <a:off x="838200" y="1479550"/>
          <a:ext cx="10515600" cy="4202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日期占位符 29">
            <a:extLst>
              <a:ext uri="{FF2B5EF4-FFF2-40B4-BE49-F238E27FC236}">
                <a16:creationId xmlns:a16="http://schemas.microsoft.com/office/drawing/2014/main" id="{94BA4ACF-F69F-476F-AD73-680EBB74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n-US" altLang="zh-CN" dirty="0"/>
              <a:t>2025</a:t>
            </a:r>
          </a:p>
        </p:txBody>
      </p:sp>
      <p:sp>
        <p:nvSpPr>
          <p:cNvPr id="31" name="页脚占位符 30">
            <a:extLst>
              <a:ext uri="{FF2B5EF4-FFF2-40B4-BE49-F238E27FC236}">
                <a16:creationId xmlns:a16="http://schemas.microsoft.com/office/drawing/2014/main" id="{53CFB42C-19C6-486D-BAD6-89A694C4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n-US" altLang="zh-CN" smtClean="0"/>
              <a:pPr rtl="0"/>
              <a:t>6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2DC31-9494-537B-0ED7-047CCA719285}"/>
              </a:ext>
            </a:extLst>
          </p:cNvPr>
          <p:cNvSpPr txBox="1"/>
          <p:nvPr/>
        </p:nvSpPr>
        <p:spPr>
          <a:xfrm>
            <a:off x="4922817" y="2971800"/>
            <a:ext cx="2072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Focused on UI design </a:t>
            </a:r>
          </a:p>
          <a:p>
            <a:pPr algn="l"/>
            <a:endParaRPr lang="en-US" altLang="zh-C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altLang="zh-CN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code testing and fixing.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sz="1400" b="0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altLang="zh-CN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Contributed to report writing</a:t>
            </a:r>
            <a:r>
              <a:rPr lang="en-US" altLang="zh-CN" sz="11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altLang="zh-CN" dirty="0"/>
          </a:p>
          <a:p>
            <a:r>
              <a:rPr lang="en-US" altLang="zh-CN" sz="1400" dirty="0"/>
              <a:t>Code packaging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A832CA-885C-3FD6-B196-60B88389794C}"/>
              </a:ext>
            </a:extLst>
          </p:cNvPr>
          <p:cNvSpPr txBox="1"/>
          <p:nvPr/>
        </p:nvSpPr>
        <p:spPr>
          <a:xfrm>
            <a:off x="1092530" y="2916237"/>
            <a:ext cx="23998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1400" noProof="0" dirty="0">
                <a:latin typeface="Cambria" panose="02040503050406030204" pitchFamily="18" charset="0"/>
                <a:ea typeface="Cambria" panose="02040503050406030204" pitchFamily="18" charset="0"/>
              </a:rPr>
              <a:t>Responsible for developing the main algorithms  </a:t>
            </a:r>
          </a:p>
          <a:p>
            <a:pPr lvl="0"/>
            <a:endParaRPr lang="en-US" alt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sz="1400" noProof="0" dirty="0">
                <a:latin typeface="Cambria" panose="02040503050406030204" pitchFamily="18" charset="0"/>
                <a:ea typeface="Cambria" panose="02040503050406030204" pitchFamily="18" charset="0"/>
              </a:rPr>
              <a:t>building the toolbox.</a:t>
            </a:r>
          </a:p>
          <a:p>
            <a:pPr lvl="0"/>
            <a:endParaRPr lang="en-US" altLang="en-US" sz="14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sz="1400" noProof="0" dirty="0">
                <a:latin typeface="Cambria" panose="02040503050406030204" pitchFamily="18" charset="0"/>
                <a:ea typeface="Cambria" panose="02040503050406030204" pitchFamily="18" charset="0"/>
              </a:rPr>
              <a:t>Conducted project testing </a:t>
            </a:r>
            <a:endParaRPr lang="en-US" alt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endParaRPr lang="en-US" altLang="en-US" sz="14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sz="1400" noProof="0" dirty="0">
                <a:latin typeface="Cambria" panose="02040503050406030204" pitchFamily="18" charset="0"/>
                <a:ea typeface="Cambria" panose="02040503050406030204" pitchFamily="18" charset="0"/>
              </a:rPr>
              <a:t>UI improvements.</a:t>
            </a:r>
          </a:p>
          <a:p>
            <a:pPr lvl="0"/>
            <a:endParaRPr lang="en-US" altLang="en-US" sz="1400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altLang="en-US" sz="1400" noProof="0" dirty="0">
                <a:latin typeface="Cambria" panose="02040503050406030204" pitchFamily="18" charset="0"/>
                <a:ea typeface="Cambria" panose="02040503050406030204" pitchFamily="18" charset="0"/>
              </a:rPr>
              <a:t>Authored the presentation and report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A2929D-2D95-7F1F-D07E-7E5C39C83A1F}"/>
              </a:ext>
            </a:extLst>
          </p:cNvPr>
          <p:cNvSpPr txBox="1"/>
          <p:nvPr/>
        </p:nvSpPr>
        <p:spPr>
          <a:xfrm>
            <a:off x="8610602" y="2971800"/>
            <a:ext cx="15556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responsible for report writing.</a:t>
            </a:r>
          </a:p>
          <a:p>
            <a:endParaRPr lang="zh-CN" altLang="en-US" dirty="0"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440820"/>
      </p:ext>
    </p:extLst>
  </p:cSld>
  <p:clrMapOvr>
    <a:masterClrMapping/>
  </p:clrMapOvr>
  <p:transition spd="slow" advTm="2746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/>
          <a:p>
            <a:pPr algn="l"/>
            <a:r>
              <a:rPr lang="en-US" altLang="zh-CN" b="1" i="0" dirty="0">
                <a:solidFill>
                  <a:schemeClr val="tx1"/>
                </a:solidFill>
                <a:effectLst/>
                <a:latin typeface="Segoe WPC"/>
              </a:rPr>
              <a:t>             System Architecture</a:t>
            </a:r>
            <a:endParaRPr lang="en-US" altLang="zh-CN" b="0" i="0" dirty="0">
              <a:solidFill>
                <a:schemeClr val="tx1"/>
              </a:solidFill>
              <a:effectLst/>
              <a:latin typeface="Segoe WPC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DAD0D3-3611-4738-8AC3-77B22099B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4069" y="5059252"/>
            <a:ext cx="3809171" cy="1725455"/>
          </a:xfrm>
        </p:spPr>
        <p:txBody>
          <a:bodyPr rtlCol="0" anchor="ctr">
            <a:normAutofit/>
          </a:bodyPr>
          <a:lstStyle/>
          <a:p>
            <a:pPr rtl="0"/>
            <a:endParaRPr lang="zh-CN" altLang="en-US" sz="1600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AA17C106-4390-BC0D-3816-1CA70DB1E6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9205" b="29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2050670"/>
      </p:ext>
    </p:extLst>
  </p:cSld>
  <p:clrMapOvr>
    <a:masterClrMapping/>
  </p:clrMapOvr>
  <p:transition spd="slow" advTm="2478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72073-6F9C-3C05-9576-92ECF08D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tx1">
                    <a:alpha val="75000"/>
                  </a:schemeClr>
                </a:solidFill>
              </a:rPr>
              <a:t>Core components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A99F7-77B0-4A50-F21F-533D96D35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667" y="2173184"/>
            <a:ext cx="9638310" cy="38104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🌳 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 Structure                </a:t>
            </a: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00"/>
                </a:solidFill>
                <a:latin typeface="Segoe WPC"/>
              </a:rPr>
              <a:t>📂</a:t>
            </a:r>
            <a:r>
              <a:rPr lang="en-US" altLang="zh-CN" b="1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/O Functionality</a:t>
            </a:r>
          </a:p>
          <a:p>
            <a:pPr marL="0" indent="0">
              <a:buNone/>
            </a:pPr>
            <a:endParaRPr lang="en-US" altLang="zh-CN" sz="2400" b="1" i="0" dirty="0">
              <a:solidFill>
                <a:schemeClr val="tx1">
                  <a:alpha val="85000"/>
                </a:schemeClr>
              </a:solidFill>
              <a:effectLst/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0000"/>
                </a:solidFill>
                <a:latin typeface="Segoe UI Emoji" panose="020B0502040204020203" pitchFamily="34" charset="0"/>
              </a:rPr>
              <a:t>🧠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Algorithm Modules</a:t>
            </a:r>
          </a:p>
          <a:p>
            <a:pPr marL="0" indent="0">
              <a:buNone/>
            </a:pPr>
            <a:endParaRPr lang="en-US" altLang="zh-CN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0" indent="0">
              <a:buNone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🖥️</a:t>
            </a:r>
            <a:r>
              <a:rPr lang="en-US" altLang="zh-CN" sz="24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GUI Components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0B731-C15D-7CB9-46CF-30351C1F9B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6FB056-6613-6B1A-AAFF-88EDD0B5A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F6ABF-22E3-475F-27AC-89E1EF3D3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032BF8-B992-8995-49B9-5B50DADFD9DC}"/>
              </a:ext>
            </a:extLst>
          </p:cNvPr>
          <p:cNvSpPr txBox="1"/>
          <p:nvPr/>
        </p:nvSpPr>
        <p:spPr>
          <a:xfrm>
            <a:off x="6964878" y="2232839"/>
            <a:ext cx="35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2C3710-0464-92C2-AA31-C8A1413776C1}"/>
              </a:ext>
            </a:extLst>
          </p:cNvPr>
          <p:cNvSpPr txBox="1"/>
          <p:nvPr/>
        </p:nvSpPr>
        <p:spPr>
          <a:xfrm>
            <a:off x="1265712" y="2761013"/>
            <a:ext cx="3140033" cy="105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A5BA85-713D-1EA6-CE79-D9DC652269FD}"/>
              </a:ext>
            </a:extLst>
          </p:cNvPr>
          <p:cNvCxnSpPr/>
          <p:nvPr/>
        </p:nvCxnSpPr>
        <p:spPr>
          <a:xfrm>
            <a:off x="3700639" y="2434442"/>
            <a:ext cx="2766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51339FD-BD02-D24B-BC05-E7752ACA2F49}"/>
              </a:ext>
            </a:extLst>
          </p:cNvPr>
          <p:cNvSpPr txBox="1"/>
          <p:nvPr/>
        </p:nvSpPr>
        <p:spPr>
          <a:xfrm>
            <a:off x="6483927" y="2173184"/>
            <a:ext cx="4442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🌲</a:t>
            </a:r>
            <a:r>
              <a:rPr lang="en-US" altLang="zh-CN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Forest graph     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🌳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Tree</a:t>
            </a:r>
            <a:endParaRPr lang="en-US" altLang="zh-CN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🛤️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Path                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🩺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Health Status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A2BB01A-CA69-8083-A4C3-D574908DA000}"/>
              </a:ext>
            </a:extLst>
          </p:cNvPr>
          <p:cNvCxnSpPr>
            <a:cxnSpLocks/>
          </p:cNvCxnSpPr>
          <p:nvPr/>
        </p:nvCxnSpPr>
        <p:spPr>
          <a:xfrm>
            <a:off x="3875315" y="3530929"/>
            <a:ext cx="2549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C9A760F-36C0-898D-DB77-2DB2C5168C8C}"/>
              </a:ext>
            </a:extLst>
          </p:cNvPr>
          <p:cNvSpPr txBox="1"/>
          <p:nvPr/>
        </p:nvSpPr>
        <p:spPr>
          <a:xfrm>
            <a:off x="6467589" y="4302818"/>
            <a:ext cx="546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🔍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Pathfinding Algorithm  </a:t>
            </a:r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🦠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Infection Simulation</a:t>
            </a:r>
          </a:p>
          <a:p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🛡️ 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Reserve Detection         </a:t>
            </a:r>
            <a:r>
              <a:rPr lang="zh-CN" altLang="en-US" dirty="0">
                <a:solidFill>
                  <a:schemeClr val="accent4"/>
                </a:solidFill>
                <a:latin typeface="Segoe WPC"/>
              </a:rPr>
              <a:t>🧲</a:t>
            </a:r>
            <a:r>
              <a:rPr lang="en-US" altLang="zh-CN" b="1" dirty="0">
                <a:solidFill>
                  <a:schemeClr val="accent4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Force-Directed Layout</a:t>
            </a:r>
            <a:r>
              <a:rPr lang="en-US" altLang="zh-CN" b="1" i="0" dirty="0">
                <a:solidFill>
                  <a:schemeClr val="accent4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     </a:t>
            </a:r>
            <a:endParaRPr lang="zh-CN" altLang="en-US" dirty="0">
              <a:solidFill>
                <a:schemeClr val="accent4"/>
              </a:solidFill>
              <a:latin typeface="Segoe UI Emoji" panose="020B0502040204020203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FC6D19B-AC25-D03D-4E2B-64ADBFCABD6E}"/>
              </a:ext>
            </a:extLst>
          </p:cNvPr>
          <p:cNvCxnSpPr/>
          <p:nvPr/>
        </p:nvCxnSpPr>
        <p:spPr>
          <a:xfrm>
            <a:off x="4405745" y="4577938"/>
            <a:ext cx="20188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B69E18A-3BC7-B37B-F83D-7100CB25252D}"/>
              </a:ext>
            </a:extLst>
          </p:cNvPr>
          <p:cNvCxnSpPr/>
          <p:nvPr/>
        </p:nvCxnSpPr>
        <p:spPr>
          <a:xfrm>
            <a:off x="4049486" y="5658592"/>
            <a:ext cx="23750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A24370-6790-79D5-2F89-63E199302F4B}"/>
              </a:ext>
            </a:extLst>
          </p:cNvPr>
          <p:cNvSpPr txBox="1"/>
          <p:nvPr/>
        </p:nvSpPr>
        <p:spPr>
          <a:xfrm>
            <a:off x="6483927" y="3304066"/>
            <a:ext cx="492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📂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Dataset Loader</a:t>
            </a:r>
            <a:endParaRPr lang="zh-CN" altLang="en-US" dirty="0">
              <a:latin typeface="Segoe UI Emoji" panose="020B05020402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DF9CC0-128B-EC21-3711-BFE87A05F786}"/>
              </a:ext>
            </a:extLst>
          </p:cNvPr>
          <p:cNvSpPr txBox="1"/>
          <p:nvPr/>
        </p:nvSpPr>
        <p:spPr>
          <a:xfrm>
            <a:off x="6483927" y="5453623"/>
            <a:ext cx="5634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🖥️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Main Application Window   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🖼️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Forest Canvas</a:t>
            </a:r>
          </a:p>
          <a:p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🎛️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Control Panel                       </a:t>
            </a:r>
            <a:r>
              <a:rPr lang="zh-CN" altLang="en-US" b="1" i="0" dirty="0">
                <a:effectLst/>
                <a:latin typeface="Segoe UI Emoji" panose="020B0502040204020203" pitchFamily="34" charset="0"/>
              </a:rPr>
              <a:t>💬 </a:t>
            </a:r>
            <a:r>
              <a:rPr lang="en-US" altLang="zh-CN" b="1" i="0" dirty="0"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Dialogs and Forms</a:t>
            </a:r>
            <a:endParaRPr lang="zh-CN" altLang="en-US" b="1" dirty="0">
              <a:latin typeface="Segoe UI Emoj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212761"/>
      </p:ext>
    </p:extLst>
  </p:cSld>
  <p:clrMapOvr>
    <a:masterClrMapping/>
  </p:clrMapOvr>
  <p:transition spd="slow" advTm="103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48CA-A001-1118-6EB4-F39F4ABB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i="0" dirty="0">
                <a:solidFill>
                  <a:srgbClr val="000000"/>
                </a:solidFill>
                <a:effectLst/>
                <a:latin typeface="Segoe WPC"/>
              </a:rPr>
              <a:t>🌳 </a:t>
            </a:r>
            <a:r>
              <a:rPr lang="en-US" altLang="zh-CN" sz="4000" b="1" i="0" dirty="0">
                <a:solidFill>
                  <a:schemeClr val="tx1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Data Structure               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F88B6-D531-60F0-F647-C73FFF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678"/>
            <a:ext cx="10515600" cy="451856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zh-CN" altLang="en-US" b="1" dirty="0">
                <a:effectLst/>
              </a:rPr>
              <a:t>🌲 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effectLst/>
              </a:rPr>
              <a:t>Forest Graph: 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The central data structure representing the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effectLst/>
              </a:rPr>
              <a:t>entire forest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Implemented using an adjacency list for O(1) query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Manages trees and the connections between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Provides methods for adding, removing, and querying trees and paths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>
                    <a:alpha val="85000"/>
                  </a:schemeClr>
                </a:solidFill>
                <a:effectLst/>
              </a:rPr>
              <a:t>🌳 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effectLst/>
              </a:rPr>
              <a:t>Tree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: Represents 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effectLst/>
              </a:rPr>
              <a:t>individual trees 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in the forest with the following attributes: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Tree ID (unique identifier)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Species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Health status (Healthy, Infected, At Risk)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>
                    <a:alpha val="85000"/>
                  </a:schemeClr>
                </a:solidFill>
                <a:effectLst/>
              </a:rPr>
              <a:t>🛤️ 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effectLst/>
              </a:rPr>
              <a:t>Path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: Represents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effectLst/>
              </a:rPr>
              <a:t>connections 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between 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Contains references to two tree objects and a weight (distance)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Used for calculating routes and simulating disease spread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>
                    <a:alpha val="85000"/>
                  </a:schemeClr>
                </a:solidFill>
                <a:effectLst/>
              </a:rPr>
              <a:t>🩺 </a:t>
            </a:r>
            <a:r>
              <a:rPr lang="en-US" altLang="zh-CN" b="1" dirty="0">
                <a:solidFill>
                  <a:schemeClr val="tx1">
                    <a:alpha val="85000"/>
                  </a:schemeClr>
                </a:solidFill>
                <a:effectLst/>
              </a:rPr>
              <a:t>Health Status</a:t>
            </a: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: Enumeration representing possible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  <a:alpha val="85000"/>
                  </a:schemeClr>
                </a:solidFill>
                <a:effectLst/>
              </a:rPr>
              <a:t>health states of trees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HEALTHY, INFECTED, AT_RISK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alpha val="85000"/>
                  </a:schemeClr>
                </a:solidFill>
                <a:effectLst/>
              </a:rPr>
              <a:t>Used for visual coding and algorithm decisions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4C8E7-2F4E-B9C6-3027-3CB8B6B49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zh-CN" noProof="0" dirty="0"/>
              <a:t>2025</a:t>
            </a:r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172A3-1611-6CB7-B0E2-7F2B0FDE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chemeClr val="tx1"/>
                </a:solidFill>
                <a:effectLst/>
                <a:latin typeface="-apple-system"/>
              </a:rPr>
              <a:t>🌲 </a:t>
            </a:r>
            <a:r>
              <a:rPr lang="en-US" altLang="zh-CN" b="1" i="0" dirty="0">
                <a:solidFill>
                  <a:schemeClr val="tx1"/>
                </a:solidFill>
                <a:effectLst/>
                <a:latin typeface="-apple-system"/>
              </a:rPr>
              <a:t>Forest Management System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5D70B-8AE0-85BB-DF29-974A82EC0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767F94-A4B6-8F9B-D11D-96FA2028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3" y="1733839"/>
            <a:ext cx="2181195" cy="4987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7299267"/>
      </p:ext>
    </p:extLst>
  </p:cSld>
  <p:clrMapOvr>
    <a:masterClrMapping/>
  </p:clrMapOvr>
  <p:transition spd="slow" advTm="271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|4.6|1.7|1.2|2.1|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2|0.5|6.1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9.3|1.7|2.7|3|5.5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7|2|6.6|1.2|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|0.9|2.3|1.1|7.1|1.8|0.7|1.1|0.6|1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1.4|2|1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6|2.2|2.8|0.7|1.4|1.8|2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3.3|2.7|0.5|0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1.2|1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4.3|1|3.6|1.4|1.7|1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10.4|3.7|1.3|0.7|1.1|0.4|0.2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1.1|5.9|0.4|5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1.1|5.9|0.4|5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9|3.2|2.5|5.4|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3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5|0.6|0.6|0.8|0.5|0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1.5|2.5|2.8|0.6|0.9|0.9|0.6|0.6|0.5|0.5|0.7|1.4|0.6|1.2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6|3.7|0.4|0.4|0.3|0.3|0.4|1.1|0.8|3|4.2|0.3|2.5|0.6|3.1|1.3|0.3|6.9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6|0.7|1.1|0.6|0.5|4.2|6.8|0.4|3.2|1.7|5.7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1|0.5|1.6|0.3|0.3|0.4|0.4|0.4|0.5|0.6|0.6|0.5|0.7|0.9|0.5|0.6|0.5|0.4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.7|7.8|0.5|5|1|0.6|1.6|3.1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|4.3|1.5|0.7|5.7|1.4"/>
</p:tagLst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52_TF11653146_Win32" id="{EBEAB6A2-2415-4C1F-A37A-0C0705A046DD}" vid="{E2DE4C94-CA3D-4921-85F7-86961074DA9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松树设计</Template>
  <TotalTime>1998</TotalTime>
  <Words>2401</Words>
  <Application>Microsoft Office PowerPoint</Application>
  <PresentationFormat>宽屏</PresentationFormat>
  <Paragraphs>424</Paragraphs>
  <Slides>43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-apple-system</vt:lpstr>
      <vt:lpstr>Microsoft YaHei UI</vt:lpstr>
      <vt:lpstr>quote-cjk-patch</vt:lpstr>
      <vt:lpstr>Segoe WPC</vt:lpstr>
      <vt:lpstr>Arial</vt:lpstr>
      <vt:lpstr>Cambria</vt:lpstr>
      <vt:lpstr>Dante</vt:lpstr>
      <vt:lpstr>Segoe UI Black</vt:lpstr>
      <vt:lpstr>Segoe UI Emoji</vt:lpstr>
      <vt:lpstr>PineVTI</vt:lpstr>
      <vt:lpstr>Project 1 Assessment : Forest Management System</vt:lpstr>
      <vt:lpstr>Presentation Outline</vt:lpstr>
      <vt:lpstr>Project Overview</vt:lpstr>
      <vt:lpstr>Project background and objectives</vt:lpstr>
      <vt:lpstr>Project Achievements</vt:lpstr>
      <vt:lpstr>Team members and roles </vt:lpstr>
      <vt:lpstr>             System Architecture</vt:lpstr>
      <vt:lpstr>Core components</vt:lpstr>
      <vt:lpstr>🌳 Data Structure                </vt:lpstr>
      <vt:lpstr>📂I/O Functionality</vt:lpstr>
      <vt:lpstr> 🧠Algorithm Modules</vt:lpstr>
      <vt:lpstr> 🖥️GUI Components</vt:lpstr>
      <vt:lpstr>System diagram</vt:lpstr>
      <vt:lpstr> Core Features Demonstration</vt:lpstr>
      <vt:lpstr> 🖥️GUI</vt:lpstr>
      <vt:lpstr> 🖥️GUI(I/O success)</vt:lpstr>
      <vt:lpstr>🖥️GUI(I/O error)</vt:lpstr>
      <vt:lpstr>🖥️GUI(I/O csv format)</vt:lpstr>
      <vt:lpstr>🖥️GUI(Conservation Areas)</vt:lpstr>
      <vt:lpstr>🖥️GUI(Conservation Areas)</vt:lpstr>
      <vt:lpstr>Conservation Areas</vt:lpstr>
      <vt:lpstr>🖥️GUI(Path Finding)</vt:lpstr>
      <vt:lpstr>🖥️GUI(Path Finding)</vt:lpstr>
      <vt:lpstr>🖥️GUI(Path Finding)</vt:lpstr>
      <vt:lpstr>Path Finding</vt:lpstr>
      <vt:lpstr>🖥️GUI(Infection Simulator)</vt:lpstr>
      <vt:lpstr>🖥️GUI(Infection Simulator)</vt:lpstr>
      <vt:lpstr>Infection Simulator</vt:lpstr>
      <vt:lpstr>🖥️GUI(Force-Directed Layout)</vt:lpstr>
      <vt:lpstr>🖥️GUI(Force-Directed Layout)</vt:lpstr>
      <vt:lpstr>Adjacency list</vt:lpstr>
      <vt:lpstr>🖥️GUI(Data Analysis)</vt:lpstr>
      <vt:lpstr>Algorithm Complexity⏲</vt:lpstr>
      <vt:lpstr> Technical Highlights</vt:lpstr>
      <vt:lpstr>Technical Highlights 💡</vt:lpstr>
      <vt:lpstr>Difficulties faced and solved</vt:lpstr>
      <vt:lpstr>Difficulties faced and solved ⚡</vt:lpstr>
      <vt:lpstr>Test Coverage Percent ⚡</vt:lpstr>
      <vt:lpstr>        Future Prospects</vt:lpstr>
      <vt:lpstr>Future Prospects🌐</vt:lpstr>
      <vt:lpstr>Project Summary   </vt:lpstr>
      <vt:lpstr>Project Summary🧩</vt:lpstr>
      <vt:lpstr>Thank you for your attention and valuable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文桥 秦</dc:creator>
  <cp:lastModifiedBy>文桥 秦</cp:lastModifiedBy>
  <cp:revision>57</cp:revision>
  <dcterms:created xsi:type="dcterms:W3CDTF">2025-06-30T06:41:18Z</dcterms:created>
  <dcterms:modified xsi:type="dcterms:W3CDTF">2025-07-04T08:03:51Z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